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5"/>
  </p:notesMasterIdLst>
  <p:sldIdLst>
    <p:sldId id="256" r:id="rId2"/>
    <p:sldId id="323" r:id="rId3"/>
    <p:sldId id="345" r:id="rId4"/>
    <p:sldId id="271" r:id="rId5"/>
    <p:sldId id="346" r:id="rId6"/>
    <p:sldId id="327" r:id="rId7"/>
    <p:sldId id="329" r:id="rId8"/>
    <p:sldId id="272" r:id="rId9"/>
    <p:sldId id="347" r:id="rId10"/>
    <p:sldId id="276" r:id="rId11"/>
    <p:sldId id="273" r:id="rId12"/>
    <p:sldId id="258" r:id="rId13"/>
    <p:sldId id="275" r:id="rId14"/>
    <p:sldId id="296" r:id="rId15"/>
    <p:sldId id="297" r:id="rId16"/>
    <p:sldId id="259" r:id="rId17"/>
    <p:sldId id="274" r:id="rId18"/>
    <p:sldId id="257" r:id="rId19"/>
    <p:sldId id="298" r:id="rId20"/>
    <p:sldId id="325" r:id="rId21"/>
    <p:sldId id="330" r:id="rId22"/>
    <p:sldId id="301" r:id="rId23"/>
    <p:sldId id="281" r:id="rId24"/>
    <p:sldId id="307" r:id="rId25"/>
    <p:sldId id="305" r:id="rId26"/>
    <p:sldId id="269" r:id="rId27"/>
    <p:sldId id="303" r:id="rId28"/>
    <p:sldId id="302" r:id="rId29"/>
    <p:sldId id="278" r:id="rId30"/>
    <p:sldId id="348" r:id="rId31"/>
    <p:sldId id="331" r:id="rId32"/>
    <p:sldId id="295" r:id="rId33"/>
    <p:sldId id="341" r:id="rId34"/>
    <p:sldId id="260" r:id="rId35"/>
    <p:sldId id="342" r:id="rId36"/>
    <p:sldId id="279" r:id="rId37"/>
    <p:sldId id="318" r:id="rId38"/>
    <p:sldId id="294" r:id="rId39"/>
    <p:sldId id="349" r:id="rId40"/>
    <p:sldId id="319" r:id="rId41"/>
    <p:sldId id="317" r:id="rId42"/>
    <p:sldId id="280" r:id="rId43"/>
    <p:sldId id="314" r:id="rId44"/>
    <p:sldId id="284" r:id="rId45"/>
    <p:sldId id="300" r:id="rId46"/>
    <p:sldId id="268" r:id="rId47"/>
    <p:sldId id="267" r:id="rId48"/>
    <p:sldId id="350" r:id="rId49"/>
    <p:sldId id="315" r:id="rId50"/>
    <p:sldId id="316" r:id="rId51"/>
    <p:sldId id="320" r:id="rId52"/>
    <p:sldId id="283" r:id="rId53"/>
    <p:sldId id="351" r:id="rId54"/>
    <p:sldId id="344" r:id="rId55"/>
    <p:sldId id="352" r:id="rId56"/>
    <p:sldId id="343" r:id="rId57"/>
    <p:sldId id="339" r:id="rId58"/>
    <p:sldId id="282" r:id="rId59"/>
    <p:sldId id="285" r:id="rId60"/>
    <p:sldId id="353" r:id="rId61"/>
    <p:sldId id="326" r:id="rId62"/>
    <p:sldId id="332" r:id="rId63"/>
    <p:sldId id="33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50" autoAdjust="0"/>
    <p:restoredTop sz="77675" autoAdjust="0"/>
  </p:normalViewPr>
  <p:slideViewPr>
    <p:cSldViewPr snapToGrid="0">
      <p:cViewPr varScale="1">
        <p:scale>
          <a:sx n="90" d="100"/>
          <a:sy n="90" d="100"/>
        </p:scale>
        <p:origin x="366" y="90"/>
      </p:cViewPr>
      <p:guideLst/>
    </p:cSldViewPr>
  </p:slideViewPr>
  <p:notesTextViewPr>
    <p:cViewPr>
      <p:scale>
        <a:sx n="3" d="2"/>
        <a:sy n="3" d="2"/>
      </p:scale>
      <p:origin x="0" y="0"/>
    </p:cViewPr>
  </p:notesTextViewPr>
  <p:sorterViewPr>
    <p:cViewPr>
      <p:scale>
        <a:sx n="100" d="100"/>
        <a:sy n="100" d="100"/>
      </p:scale>
      <p:origin x="0" y="-88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0E82C-5F19-4279-A8C4-0D7ECC7387E8}" type="datetimeFigureOut">
              <a:rPr lang="en-US" smtClean="0"/>
              <a:t>4/16/2015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9711-8F1A-4E93-8560-17621500D865}" type="slidenum">
              <a:rPr lang="en-US" smtClean="0"/>
              <a:t>‹#›</a:t>
            </a:fld>
            <a:endParaRPr lang="en-US"/>
          </a:p>
        </p:txBody>
      </p:sp>
    </p:spTree>
    <p:extLst>
      <p:ext uri="{BB962C8B-B14F-4D97-AF65-F5344CB8AC3E}">
        <p14:creationId xmlns:p14="http://schemas.microsoft.com/office/powerpoint/2010/main" val="767146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a:t>
            </a:r>
            <a:r>
              <a:rPr lang="en-US" baseline="0" dirty="0" smtClean="0"/>
              <a:t> of the best teachings I’ve ever heard,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a:t>
            </a:fld>
            <a:endParaRPr lang="en-US"/>
          </a:p>
        </p:txBody>
      </p:sp>
    </p:spTree>
    <p:extLst>
      <p:ext uri="{BB962C8B-B14F-4D97-AF65-F5344CB8AC3E}">
        <p14:creationId xmlns:p14="http://schemas.microsoft.com/office/powerpoint/2010/main" val="94352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can take impossibly</a:t>
            </a:r>
            <a:r>
              <a:rPr lang="en-US" baseline="0" dirty="0" smtClean="0"/>
              <a:t> difficult situation, and still win.</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10</a:t>
            </a:fld>
            <a:endParaRPr lang="en-US"/>
          </a:p>
        </p:txBody>
      </p:sp>
    </p:spTree>
    <p:extLst>
      <p:ext uri="{BB962C8B-B14F-4D97-AF65-F5344CB8AC3E}">
        <p14:creationId xmlns:p14="http://schemas.microsoft.com/office/powerpoint/2010/main" val="325869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this same pattern in Scripture.  God takes the most impossible situations, and still wins the victory. </a:t>
            </a:r>
          </a:p>
          <a:p>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11</a:t>
            </a:fld>
            <a:endParaRPr lang="en-US"/>
          </a:p>
        </p:txBody>
      </p:sp>
    </p:spTree>
    <p:extLst>
      <p:ext uri="{BB962C8B-B14F-4D97-AF65-F5344CB8AC3E}">
        <p14:creationId xmlns:p14="http://schemas.microsoft.com/office/powerpoint/2010/main" val="74991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story of Pharos’s army </a:t>
            </a:r>
            <a:r>
              <a:rPr lang="en-US" dirty="0" err="1" smtClean="0"/>
              <a:t>vs</a:t>
            </a:r>
            <a:r>
              <a:rPr lang="en-US" dirty="0" smtClean="0"/>
              <a:t> the Israelites.  </a:t>
            </a:r>
          </a:p>
          <a:p>
            <a:r>
              <a:rPr lang="en-US" dirty="0" smtClean="0"/>
              <a:t>Who had the weapons? Who had the Chariots? Who had the Army?</a:t>
            </a:r>
          </a:p>
          <a:p>
            <a:r>
              <a:rPr lang="en-US" dirty="0" err="1" smtClean="0"/>
              <a:t>Pharo</a:t>
            </a:r>
            <a:r>
              <a:rPr lang="en-US" dirty="0" smtClean="0"/>
              <a:t> </a:t>
            </a:r>
            <a:r>
              <a:rPr lang="en-US" baseline="0" dirty="0" smtClean="0"/>
              <a:t>had every conceivable advantage.</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14</a:t>
            </a:fld>
            <a:endParaRPr lang="en-US"/>
          </a:p>
        </p:txBody>
      </p:sp>
    </p:spTree>
    <p:extLst>
      <p:ext uri="{BB962C8B-B14F-4D97-AF65-F5344CB8AC3E}">
        <p14:creationId xmlns:p14="http://schemas.microsoft.com/office/powerpoint/2010/main" val="2343671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still</a:t>
            </a:r>
            <a:r>
              <a:rPr lang="en-US" baseline="0" dirty="0" smtClean="0"/>
              <a:t> God won, and all of Pharos’ army died.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15</a:t>
            </a:fld>
            <a:endParaRPr lang="en-US"/>
          </a:p>
        </p:txBody>
      </p:sp>
    </p:spTree>
    <p:extLst>
      <p:ext uri="{BB962C8B-B14F-4D97-AF65-F5344CB8AC3E}">
        <p14:creationId xmlns:p14="http://schemas.microsoft.com/office/powerpoint/2010/main" val="23130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story of </a:t>
            </a:r>
            <a:r>
              <a:rPr lang="en-US" dirty="0" err="1" smtClean="0"/>
              <a:t>Gideos</a:t>
            </a:r>
            <a:r>
              <a:rPr lang="en-US" dirty="0" smtClean="0"/>
              <a:t> vs.</a:t>
            </a:r>
            <a:r>
              <a:rPr lang="en-US" baseline="0" dirty="0" smtClean="0"/>
              <a:t> the </a:t>
            </a:r>
            <a:r>
              <a:rPr lang="en-US" baseline="0" dirty="0" err="1" smtClean="0"/>
              <a:t>Midianites</a:t>
            </a:r>
            <a:r>
              <a:rPr lang="en-US" baseline="0" dirty="0" smtClean="0"/>
              <a:t>.  You have 300 Israelites vs. over 100,000 </a:t>
            </a:r>
            <a:r>
              <a:rPr lang="en-US" baseline="0" dirty="0" err="1" smtClean="0"/>
              <a:t>midianite</a:t>
            </a:r>
            <a:r>
              <a:rPr lang="en-US" baseline="0" dirty="0" smtClean="0"/>
              <a:t> soldiers.</a:t>
            </a:r>
          </a:p>
          <a:p>
            <a:r>
              <a:rPr lang="en-US" baseline="0" dirty="0" smtClean="0"/>
              <a:t>That’s Incredibly bad odds.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16</a:t>
            </a:fld>
            <a:endParaRPr lang="en-US"/>
          </a:p>
        </p:txBody>
      </p:sp>
    </p:spTree>
    <p:extLst>
      <p:ext uri="{BB962C8B-B14F-4D97-AF65-F5344CB8AC3E}">
        <p14:creationId xmlns:p14="http://schemas.microsoft.com/office/powerpoint/2010/main" val="3080088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 everything</a:t>
            </a:r>
            <a:r>
              <a:rPr lang="en-US" baseline="0" dirty="0" smtClean="0"/>
              <a:t> against them, God still wins the victory. </a:t>
            </a:r>
          </a:p>
          <a:p>
            <a:r>
              <a:rPr lang="en-US" baseline="0" dirty="0" smtClean="0"/>
              <a:t>God loves the impossible situations. Where everything is stacked against Him, and in the last moment, when things look the most bleak, the most hopeless, God turns the tables, and wins a victory.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17</a:t>
            </a:fld>
            <a:endParaRPr lang="en-US"/>
          </a:p>
        </p:txBody>
      </p:sp>
    </p:spTree>
    <p:extLst>
      <p:ext uri="{BB962C8B-B14F-4D97-AF65-F5344CB8AC3E}">
        <p14:creationId xmlns:p14="http://schemas.microsoft.com/office/powerpoint/2010/main" val="1466618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these examples are just little battles that point to the Big One. In fact,</a:t>
            </a:r>
            <a:r>
              <a:rPr lang="en-US" baseline="0" dirty="0" smtClean="0"/>
              <a:t> much of the old testament is pointing to this future Glorious victory at the Cross.</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18</a:t>
            </a:fld>
            <a:endParaRPr lang="en-US"/>
          </a:p>
        </p:txBody>
      </p:sp>
    </p:spTree>
    <p:extLst>
      <p:ext uri="{BB962C8B-B14F-4D97-AF65-F5344CB8AC3E}">
        <p14:creationId xmlns:p14="http://schemas.microsoft.com/office/powerpoint/2010/main" val="379321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anyone who studies the bible knows these things.</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19</a:t>
            </a:fld>
            <a:endParaRPr lang="en-US"/>
          </a:p>
        </p:txBody>
      </p:sp>
    </p:spTree>
    <p:extLst>
      <p:ext uri="{BB962C8B-B14F-4D97-AF65-F5344CB8AC3E}">
        <p14:creationId xmlns:p14="http://schemas.microsoft.com/office/powerpoint/2010/main" val="77168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 it Jesus? Well, Yes,</a:t>
            </a:r>
            <a:r>
              <a:rPr lang="en-US" baseline="0" dirty="0" smtClean="0"/>
              <a:t> it was.  But now you’re going to find out that He wasn’t the only one.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20</a:t>
            </a:fld>
            <a:endParaRPr lang="en-US"/>
          </a:p>
        </p:txBody>
      </p:sp>
    </p:spTree>
    <p:extLst>
      <p:ext uri="{BB962C8B-B14F-4D97-AF65-F5344CB8AC3E}">
        <p14:creationId xmlns:p14="http://schemas.microsoft.com/office/powerpoint/2010/main" val="1723320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story</a:t>
            </a:r>
            <a:r>
              <a:rPr lang="en-US" baseline="0" dirty="0" smtClean="0"/>
              <a:t> of the Rich man and Lazarus</a:t>
            </a:r>
            <a:r>
              <a:rPr lang="en-US" dirty="0" smtClean="0"/>
              <a:t>, we learn that in the lower earthly regions there was Hades, a place a fire, and paradise, also know as Abraham’s bosom.</a:t>
            </a:r>
            <a:r>
              <a:rPr lang="en-US" baseline="0" dirty="0" smtClean="0"/>
              <a:t> </a:t>
            </a:r>
          </a:p>
          <a:p>
            <a:r>
              <a:rPr lang="en-US" baseline="0" dirty="0" smtClean="0"/>
              <a:t>And we know that there is some type of Proximity, because the Abraham and the rich man could see and talk to each other. </a:t>
            </a:r>
          </a:p>
          <a:p>
            <a:r>
              <a:rPr lang="en-US" baseline="0" dirty="0" smtClean="0"/>
              <a:t>We also know that there is some kind of Gulf between these 2 places, so that no one could ever cross over.</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26</a:t>
            </a:fld>
            <a:endParaRPr lang="en-US"/>
          </a:p>
        </p:txBody>
      </p:sp>
    </p:spTree>
    <p:extLst>
      <p:ext uri="{BB962C8B-B14F-4D97-AF65-F5344CB8AC3E}">
        <p14:creationId xmlns:p14="http://schemas.microsoft.com/office/powerpoint/2010/main" val="97854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one</a:t>
            </a:r>
            <a:r>
              <a:rPr lang="en-US" baseline="0" dirty="0" smtClean="0"/>
              <a:t> of the best teachings I’ve ever heard, its very encouraging.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you’ll see the cross in a new way, a way you’ve never thought of before.</a:t>
            </a:r>
          </a:p>
          <a:p>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2</a:t>
            </a:fld>
            <a:endParaRPr lang="en-US"/>
          </a:p>
        </p:txBody>
      </p:sp>
    </p:spTree>
    <p:extLst>
      <p:ext uri="{BB962C8B-B14F-4D97-AF65-F5344CB8AC3E}">
        <p14:creationId xmlns:p14="http://schemas.microsoft.com/office/powerpoint/2010/main" val="380496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there’s this wonderful verse in the bible, that summarized what Jesus</a:t>
            </a:r>
            <a:r>
              <a:rPr lang="en-US" baseline="0" dirty="0" smtClean="0"/>
              <a:t> did during those 3 days.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27</a:t>
            </a:fld>
            <a:endParaRPr lang="en-US"/>
          </a:p>
        </p:txBody>
      </p:sp>
    </p:spTree>
    <p:extLst>
      <p:ext uri="{BB962C8B-B14F-4D97-AF65-F5344CB8AC3E}">
        <p14:creationId xmlns:p14="http://schemas.microsoft.com/office/powerpoint/2010/main" val="3791775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break</a:t>
            </a:r>
            <a:r>
              <a:rPr lang="en-US" baseline="0" dirty="0" smtClean="0"/>
              <a:t> this apart.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28</a:t>
            </a:fld>
            <a:endParaRPr lang="en-US"/>
          </a:p>
        </p:txBody>
      </p:sp>
    </p:spTree>
    <p:extLst>
      <p:ext uri="{BB962C8B-B14F-4D97-AF65-F5344CB8AC3E}">
        <p14:creationId xmlns:p14="http://schemas.microsoft.com/office/powerpoint/2010/main" val="2982831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get a prophetic glimpse of what Jesus did while in the grave, by Nebuchadnezzar’s dream. </a:t>
            </a:r>
          </a:p>
          <a:p>
            <a:r>
              <a:rPr lang="en-US" dirty="0" smtClean="0"/>
              <a:t>His dream showed a giant statue representing several kingdoms. And a rock, representing Jesus, would</a:t>
            </a:r>
            <a:r>
              <a:rPr lang="en-US" baseline="0" dirty="0" smtClean="0"/>
              <a:t> come and strike the statue, and instantly destroying it. Not a slow crumbling, but an instant destruction. So we know that when Jesus defeats </a:t>
            </a:r>
            <a:r>
              <a:rPr lang="en-US" baseline="0" dirty="0" err="1" smtClean="0"/>
              <a:t>satans</a:t>
            </a:r>
            <a:r>
              <a:rPr lang="en-US" baseline="0" dirty="0" smtClean="0"/>
              <a:t> kingdoms, its going to be quick and complete.</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29</a:t>
            </a:fld>
            <a:endParaRPr lang="en-US"/>
          </a:p>
        </p:txBody>
      </p:sp>
    </p:spTree>
    <p:extLst>
      <p:ext uri="{BB962C8B-B14F-4D97-AF65-F5344CB8AC3E}">
        <p14:creationId xmlns:p14="http://schemas.microsoft.com/office/powerpoint/2010/main" val="331074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get a prophetic glimpse of what Jesus did while in the grave, by Nebuchadnezzar’s dream. </a:t>
            </a:r>
          </a:p>
          <a:p>
            <a:r>
              <a:rPr lang="en-US" dirty="0" smtClean="0"/>
              <a:t>His dream showed a giant statue representing several kingdoms. And a rock, representing Jesus, would</a:t>
            </a:r>
            <a:r>
              <a:rPr lang="en-US" baseline="0" dirty="0" smtClean="0"/>
              <a:t> come and strike the statue, and instantly destroying it. Not a slow crumbling, but an instant destruction. So we know that when Jesus defeats </a:t>
            </a:r>
            <a:r>
              <a:rPr lang="en-US" baseline="0" dirty="0" err="1" smtClean="0"/>
              <a:t>satans</a:t>
            </a:r>
            <a:r>
              <a:rPr lang="en-US" baseline="0" dirty="0" smtClean="0"/>
              <a:t> kingdoms, its going to be quick and complete.</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30</a:t>
            </a:fld>
            <a:endParaRPr lang="en-US"/>
          </a:p>
        </p:txBody>
      </p:sp>
    </p:spTree>
    <p:extLst>
      <p:ext uri="{BB962C8B-B14F-4D97-AF65-F5344CB8AC3E}">
        <p14:creationId xmlns:p14="http://schemas.microsoft.com/office/powerpoint/2010/main" val="842950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rest of the story, the little details</a:t>
            </a:r>
            <a:r>
              <a:rPr lang="en-US" baseline="0" dirty="0" smtClean="0"/>
              <a:t> of just how Jesus defeated satan while in the lower earthly regions, are given by Revelation.</a:t>
            </a:r>
          </a:p>
          <a:p>
            <a:r>
              <a:rPr lang="en-US" baseline="0" dirty="0" smtClean="0"/>
              <a:t>So you can choose to Believe it or Not.  It’s your Choice. </a:t>
            </a:r>
          </a:p>
          <a:p>
            <a:r>
              <a:rPr lang="en-US" baseline="0" dirty="0" smtClean="0"/>
              <a:t>This amazing revelation you’re about to hear is consistent with the pattern of Scripture, and backed up by several verses.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31</a:t>
            </a:fld>
            <a:endParaRPr lang="en-US"/>
          </a:p>
        </p:txBody>
      </p:sp>
    </p:spTree>
    <p:extLst>
      <p:ext uri="{BB962C8B-B14F-4D97-AF65-F5344CB8AC3E}">
        <p14:creationId xmlns:p14="http://schemas.microsoft.com/office/powerpoint/2010/main" val="3749947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Jesus</a:t>
            </a:r>
            <a:r>
              <a:rPr lang="en-US" baseline="0" dirty="0" smtClean="0"/>
              <a:t> dies, he descends down into paradise, or Abraham’s Bosom. Here he is eagerly greeted by all the passed saints.  Because of the testimony of John the Baptist who died before Jesus, they were expecting Him.  This was the one all the prophets spoke about.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32</a:t>
            </a:fld>
            <a:endParaRPr lang="en-US"/>
          </a:p>
        </p:txBody>
      </p:sp>
    </p:spTree>
    <p:extLst>
      <p:ext uri="{BB962C8B-B14F-4D97-AF65-F5344CB8AC3E}">
        <p14:creationId xmlns:p14="http://schemas.microsoft.com/office/powerpoint/2010/main" val="1225222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Jesus does something that no one has ever done before.  He crosses over from paradise into Hades.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33</a:t>
            </a:fld>
            <a:endParaRPr lang="en-US"/>
          </a:p>
        </p:txBody>
      </p:sp>
    </p:spTree>
    <p:extLst>
      <p:ext uri="{BB962C8B-B14F-4D97-AF65-F5344CB8AC3E}">
        <p14:creationId xmlns:p14="http://schemas.microsoft.com/office/powerpoint/2010/main" val="2143829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Jesus shows up in Hades, </a:t>
            </a:r>
            <a:r>
              <a:rPr lang="en-US" dirty="0" err="1" smtClean="0"/>
              <a:t>satan’s</a:t>
            </a:r>
            <a:r>
              <a:rPr lang="en-US" dirty="0" smtClean="0"/>
              <a:t> domain, He’s not saying or doing anything.</a:t>
            </a:r>
          </a:p>
          <a:p>
            <a:r>
              <a:rPr lang="en-US" dirty="0" smtClean="0"/>
              <a:t>No booming voice, no</a:t>
            </a:r>
            <a:r>
              <a:rPr lang="en-US" baseline="0" dirty="0" smtClean="0"/>
              <a:t> demonstrations of powers, no legion of Angels around him.</a:t>
            </a:r>
          </a:p>
        </p:txBody>
      </p:sp>
      <p:sp>
        <p:nvSpPr>
          <p:cNvPr id="4" name="Slide Number Placeholder 3"/>
          <p:cNvSpPr>
            <a:spLocks noGrp="1"/>
          </p:cNvSpPr>
          <p:nvPr>
            <p:ph type="sldNum" sz="quarter" idx="10"/>
          </p:nvPr>
        </p:nvSpPr>
        <p:spPr/>
        <p:txBody>
          <a:bodyPr/>
          <a:lstStyle/>
          <a:p>
            <a:fld id="{160D9711-8F1A-4E93-8560-17621500D865}" type="slidenum">
              <a:rPr lang="en-US" smtClean="0"/>
              <a:t>34</a:t>
            </a:fld>
            <a:endParaRPr lang="en-US"/>
          </a:p>
        </p:txBody>
      </p:sp>
    </p:spTree>
    <p:extLst>
      <p:ext uri="{BB962C8B-B14F-4D97-AF65-F5344CB8AC3E}">
        <p14:creationId xmlns:p14="http://schemas.microsoft.com/office/powerpoint/2010/main" val="926240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He’s just standing there, silent like a lamb. </a:t>
            </a:r>
            <a:endParaRPr lang="en-US" dirty="0" smtClean="0"/>
          </a:p>
          <a:p>
            <a:r>
              <a:rPr lang="en-US" dirty="0" smtClean="0"/>
              <a:t>But remember, just because Jesus</a:t>
            </a:r>
            <a:r>
              <a:rPr lang="en-US" baseline="0" dirty="0" smtClean="0"/>
              <a:t> isn’t saying anything, doesn’t mean He has nothing to say.</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35</a:t>
            </a:fld>
            <a:endParaRPr lang="en-US"/>
          </a:p>
        </p:txBody>
      </p:sp>
    </p:spTree>
    <p:extLst>
      <p:ext uri="{BB962C8B-B14F-4D97-AF65-F5344CB8AC3E}">
        <p14:creationId xmlns:p14="http://schemas.microsoft.com/office/powerpoint/2010/main" val="1364425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satan, sees Jesus in Hades, what do you think was going through </a:t>
            </a:r>
            <a:r>
              <a:rPr lang="en-US" dirty="0" err="1" smtClean="0"/>
              <a:t>satan’s</a:t>
            </a:r>
            <a:r>
              <a:rPr lang="en-US" dirty="0" smtClean="0"/>
              <a:t> mind?</a:t>
            </a:r>
          </a:p>
          <a:p>
            <a:r>
              <a:rPr lang="en-US" dirty="0" smtClean="0"/>
              <a:t>I mean, Jesus is just standing there </a:t>
            </a:r>
            <a:r>
              <a:rPr lang="en-US" dirty="0" err="1" smtClean="0"/>
              <a:t>vunerable</a:t>
            </a:r>
            <a:r>
              <a:rPr lang="en-US" dirty="0" smtClean="0"/>
              <a:t>,</a:t>
            </a:r>
            <a:r>
              <a:rPr lang="en-US" baseline="0" dirty="0" smtClean="0"/>
              <a:t> </a:t>
            </a:r>
            <a:r>
              <a:rPr lang="en-US" dirty="0" smtClean="0"/>
              <a:t>there’s no rescue party, there’s no angel’s protecting Him.</a:t>
            </a:r>
          </a:p>
          <a:p>
            <a:r>
              <a:rPr lang="en-US" dirty="0" smtClean="0"/>
              <a:t>Hades</a:t>
            </a:r>
            <a:r>
              <a:rPr lang="en-US" baseline="0" dirty="0" smtClean="0"/>
              <a:t> is </a:t>
            </a:r>
            <a:r>
              <a:rPr lang="en-US" baseline="0" dirty="0" err="1" smtClean="0"/>
              <a:t>satan’s</a:t>
            </a:r>
            <a:r>
              <a:rPr lang="en-US" baseline="0" dirty="0" smtClean="0"/>
              <a:t> domain.</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36</a:t>
            </a:fld>
            <a:endParaRPr lang="en-US"/>
          </a:p>
        </p:txBody>
      </p:sp>
    </p:spTree>
    <p:extLst>
      <p:ext uri="{BB962C8B-B14F-4D97-AF65-F5344CB8AC3E}">
        <p14:creationId xmlns:p14="http://schemas.microsoft.com/office/powerpoint/2010/main" val="19767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most of all, you’ll get a better understanding of victory that Jesus won.</a:t>
            </a:r>
            <a:endParaRPr lang="en-US" dirty="0" smtClean="0"/>
          </a:p>
          <a:p>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a:t>
            </a:fld>
            <a:endParaRPr lang="en-US"/>
          </a:p>
        </p:txBody>
      </p:sp>
    </p:spTree>
    <p:extLst>
      <p:ext uri="{BB962C8B-B14F-4D97-AF65-F5344CB8AC3E}">
        <p14:creationId xmlns:p14="http://schemas.microsoft.com/office/powerpoint/2010/main" val="2313007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full of pride,</a:t>
            </a:r>
            <a:r>
              <a:rPr lang="en-US" baseline="0" dirty="0" smtClean="0"/>
              <a:t> satan believes he can anything he wants in Hades and God won’t stop him.</a:t>
            </a:r>
          </a:p>
          <a:p>
            <a:r>
              <a:rPr lang="en-US" baseline="0" dirty="0" smtClean="0"/>
              <a:t>And hating Jesus, </a:t>
            </a:r>
            <a:r>
              <a:rPr lang="en-US" dirty="0" smtClean="0"/>
              <a:t>satan decides</a:t>
            </a:r>
            <a:r>
              <a:rPr lang="en-US" baseline="0" dirty="0" smtClean="0"/>
              <a:t> he’s going to ………………. In front of everyone.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37</a:t>
            </a:fld>
            <a:endParaRPr lang="en-US"/>
          </a:p>
        </p:txBody>
      </p:sp>
    </p:spTree>
    <p:extLst>
      <p:ext uri="{BB962C8B-B14F-4D97-AF65-F5344CB8AC3E}">
        <p14:creationId xmlns:p14="http://schemas.microsoft.com/office/powerpoint/2010/main" val="3396707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satan goes out to gather all his top demons,</a:t>
            </a:r>
            <a:r>
              <a:rPr lang="en-US" baseline="0" dirty="0" smtClean="0"/>
              <a:t> all the dark principalities and powers, so that they could witness satan destroy Jesus. It took satan about 2 days to gather everyone.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38</a:t>
            </a:fld>
            <a:endParaRPr lang="en-US"/>
          </a:p>
        </p:txBody>
      </p:sp>
    </p:spTree>
    <p:extLst>
      <p:ext uri="{BB962C8B-B14F-4D97-AF65-F5344CB8AC3E}">
        <p14:creationId xmlns:p14="http://schemas.microsoft.com/office/powerpoint/2010/main" val="1486434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satan goes out to gather all his top demons,</a:t>
            </a:r>
            <a:r>
              <a:rPr lang="en-US" baseline="0" dirty="0" smtClean="0"/>
              <a:t> all the dark principalities and powers, so that they could witness satan destroy Jesus. It took satan about 2 days to gather everyone.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39</a:t>
            </a:fld>
            <a:endParaRPr lang="en-US"/>
          </a:p>
        </p:txBody>
      </p:sp>
    </p:spTree>
    <p:extLst>
      <p:ext uri="{BB962C8B-B14F-4D97-AF65-F5344CB8AC3E}">
        <p14:creationId xmlns:p14="http://schemas.microsoft.com/office/powerpoint/2010/main" val="1275426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satan</a:t>
            </a:r>
            <a:r>
              <a:rPr lang="en-US" baseline="0" dirty="0" smtClean="0"/>
              <a:t> not only wanted the demons to witness it, he even wanted those in paradise to also watch the destruction of Jesus. </a:t>
            </a:r>
          </a:p>
          <a:p>
            <a:r>
              <a:rPr lang="en-US" baseline="0" dirty="0" smtClean="0"/>
              <a:t>So satan setup the stage on the edge of </a:t>
            </a:r>
            <a:r>
              <a:rPr lang="en-US" baseline="0" dirty="0" err="1" smtClean="0"/>
              <a:t>hades</a:t>
            </a:r>
            <a:r>
              <a:rPr lang="en-US" baseline="0" dirty="0" smtClean="0"/>
              <a:t>, then the demons could observe from one side, and the saints could see from the other side. </a:t>
            </a:r>
          </a:p>
          <a:p>
            <a:r>
              <a:rPr lang="en-US" baseline="0" dirty="0" smtClean="0"/>
              <a:t>satan didn’t want anyone to miss his glorious victory over Jesus.</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40</a:t>
            </a:fld>
            <a:endParaRPr lang="en-US"/>
          </a:p>
        </p:txBody>
      </p:sp>
    </p:spTree>
    <p:extLst>
      <p:ext uri="{BB962C8B-B14F-4D97-AF65-F5344CB8AC3E}">
        <p14:creationId xmlns:p14="http://schemas.microsoft.com/office/powerpoint/2010/main" val="1892785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this time, the saints in paradise were looking intently upon the situation.</a:t>
            </a:r>
            <a:r>
              <a:rPr lang="en-US" baseline="0" dirty="0" smtClean="0"/>
              <a:t> And Jesus was just sitting there, quiet and humble.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41</a:t>
            </a:fld>
            <a:endParaRPr lang="en-US"/>
          </a:p>
        </p:txBody>
      </p:sp>
    </p:spTree>
    <p:extLst>
      <p:ext uri="{BB962C8B-B14F-4D97-AF65-F5344CB8AC3E}">
        <p14:creationId xmlns:p14="http://schemas.microsoft.com/office/powerpoint/2010/main" val="293820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on the 3</a:t>
            </a:r>
            <a:r>
              <a:rPr lang="en-US" baseline="30000" dirty="0" smtClean="0"/>
              <a:t>rd</a:t>
            </a:r>
            <a:r>
              <a:rPr lang="en-US" dirty="0" smtClean="0"/>
              <a:t> day, satan got dressed up in all his glorious robes, and crowns, and Royal jewels,</a:t>
            </a:r>
            <a:r>
              <a:rPr lang="en-US" baseline="0" dirty="0" smtClean="0"/>
              <a:t> He looked splendid.</a:t>
            </a:r>
            <a:endParaRPr lang="en-US" dirty="0" smtClean="0"/>
          </a:p>
          <a:p>
            <a:r>
              <a:rPr lang="en-US" dirty="0" smtClean="0"/>
              <a:t>with all the Top Demons watching,</a:t>
            </a:r>
            <a:r>
              <a:rPr lang="en-US" baseline="0" dirty="0" smtClean="0"/>
              <a:t> satan makes his move to publicly destroy Jesus.  Everything look hopeless, You couldn’t imagine a worse situation to be in, Everything was stacked up against Jesus, </a:t>
            </a:r>
          </a:p>
          <a:p>
            <a:r>
              <a:rPr lang="en-US" baseline="0" dirty="0" smtClean="0"/>
              <a:t>But Right before </a:t>
            </a:r>
            <a:r>
              <a:rPr lang="en-US" baseline="0" dirty="0" err="1" smtClean="0"/>
              <a:t>satan</a:t>
            </a:r>
            <a:r>
              <a:rPr lang="en-US" baseline="0" dirty="0" smtClean="0"/>
              <a:t> grabbed Jesus…</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42</a:t>
            </a:fld>
            <a:endParaRPr lang="en-US"/>
          </a:p>
        </p:txBody>
      </p:sp>
    </p:spTree>
    <p:extLst>
      <p:ext uri="{BB962C8B-B14F-4D97-AF65-F5344CB8AC3E}">
        <p14:creationId xmlns:p14="http://schemas.microsoft.com/office/powerpoint/2010/main" val="413951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Glory of God blasts in</a:t>
            </a:r>
            <a:r>
              <a:rPr lang="en-US" baseline="0" dirty="0" smtClean="0"/>
              <a:t> Hell, the whole place up is lit up with God’s glory, and every demon if frozen in place, unable to move. </a:t>
            </a:r>
          </a:p>
          <a:p>
            <a:r>
              <a:rPr lang="en-US" baseline="0" dirty="0" smtClean="0"/>
              <a:t>Then Jesus stands up, ……………7 </a:t>
            </a:r>
            <a:r>
              <a:rPr lang="en-US" baseline="0" dirty="0" err="1" smtClean="0"/>
              <a:t>Secs</a:t>
            </a:r>
            <a:r>
              <a:rPr lang="en-US" baseline="0" dirty="0" smtClean="0"/>
              <a:t>…………………………………and He’s got the biggest smile on His face you could imagine.  He’s been waiting a long time for this moment.</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43</a:t>
            </a:fld>
            <a:endParaRPr lang="en-US"/>
          </a:p>
        </p:txBody>
      </p:sp>
    </p:spTree>
    <p:extLst>
      <p:ext uri="{BB962C8B-B14F-4D97-AF65-F5344CB8AC3E}">
        <p14:creationId xmlns:p14="http://schemas.microsoft.com/office/powerpoint/2010/main" val="1150606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all the saints in Paradise starts screaming and shouting. They all know what’s coming.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44</a:t>
            </a:fld>
            <a:endParaRPr lang="en-US"/>
          </a:p>
        </p:txBody>
      </p:sp>
    </p:spTree>
    <p:extLst>
      <p:ext uri="{BB962C8B-B14F-4D97-AF65-F5344CB8AC3E}">
        <p14:creationId xmlns:p14="http://schemas.microsoft.com/office/powerpoint/2010/main" val="1162355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Jesus goes over to the demons, and thanks to</a:t>
            </a:r>
            <a:r>
              <a:rPr lang="en-US" baseline="0" dirty="0" smtClean="0"/>
              <a:t> satan, all the demons are assembled and perfectly lined up in rows, Jesus doesn’t have to run after anyone.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45</a:t>
            </a:fld>
            <a:endParaRPr lang="en-US"/>
          </a:p>
        </p:txBody>
      </p:sp>
    </p:spTree>
    <p:extLst>
      <p:ext uri="{BB962C8B-B14F-4D97-AF65-F5344CB8AC3E}">
        <p14:creationId xmlns:p14="http://schemas.microsoft.com/office/powerpoint/2010/main" val="2283473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according to the revelation, Jesus lifts his hand, and a blue fire shoots out.</a:t>
            </a:r>
            <a:r>
              <a:rPr lang="en-US" baseline="0" dirty="0" smtClean="0"/>
              <a:t> A fire which is hotter than any fire in Hell.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46</a:t>
            </a:fld>
            <a:endParaRPr lang="en-US"/>
          </a:p>
        </p:txBody>
      </p:sp>
    </p:spTree>
    <p:extLst>
      <p:ext uri="{BB962C8B-B14F-4D97-AF65-F5344CB8AC3E}">
        <p14:creationId xmlns:p14="http://schemas.microsoft.com/office/powerpoint/2010/main" val="416628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800" dirty="0" smtClean="0"/>
              <a:t>The teaching starts with an example of playing Chess against a Chess Master.  (PAUSE)</a:t>
            </a:r>
          </a:p>
          <a:p>
            <a:r>
              <a:rPr lang="en-US" sz="4800" dirty="0" smtClean="0"/>
              <a:t>Imagine your playing against the world Champion, and</a:t>
            </a:r>
            <a:r>
              <a:rPr lang="en-US" sz="4800" baseline="0" dirty="0" smtClean="0"/>
              <a:t> during the game, the World Champion foolishly loses his Bishop. And you say to yourself, “wow, he made a really stupid move” </a:t>
            </a:r>
          </a:p>
          <a:p>
            <a:r>
              <a:rPr lang="en-US" sz="4800" baseline="0" dirty="0" smtClean="0"/>
              <a:t>Then later, the world Champion foolishly looses his Castle, or Rook. And you say, “Wow, another stupid move”</a:t>
            </a:r>
          </a:p>
          <a:p>
            <a:r>
              <a:rPr lang="en-US" sz="4800" baseline="0" dirty="0" smtClean="0"/>
              <a:t>Then again, the world Champion foolishly looses his Queen, and it looks like he has no hope.</a:t>
            </a:r>
          </a:p>
          <a:p>
            <a:r>
              <a:rPr lang="en-US" sz="4800" baseline="0" dirty="0" smtClean="0"/>
              <a:t>Then, 3 moves later, he Checkmates you.</a:t>
            </a:r>
          </a:p>
          <a:p>
            <a:r>
              <a:rPr lang="en-US" sz="4800" baseline="0" dirty="0" smtClean="0"/>
              <a:t>What would you say about that situation?  Well it was a setup, he knew what he was doing, he was just suckering you in.  A perfect Setup.</a:t>
            </a:r>
            <a:endParaRPr lang="en-US" sz="4800" dirty="0"/>
          </a:p>
        </p:txBody>
      </p:sp>
      <p:sp>
        <p:nvSpPr>
          <p:cNvPr id="4" name="Slide Number Placeholder 3"/>
          <p:cNvSpPr>
            <a:spLocks noGrp="1"/>
          </p:cNvSpPr>
          <p:nvPr>
            <p:ph type="sldNum" sz="quarter" idx="10"/>
          </p:nvPr>
        </p:nvSpPr>
        <p:spPr/>
        <p:txBody>
          <a:bodyPr/>
          <a:lstStyle/>
          <a:p>
            <a:fld id="{160D9711-8F1A-4E93-8560-17621500D865}" type="slidenum">
              <a:rPr lang="en-US" smtClean="0"/>
              <a:t>4</a:t>
            </a:fld>
            <a:endParaRPr lang="en-US"/>
          </a:p>
        </p:txBody>
      </p:sp>
    </p:spTree>
    <p:extLst>
      <p:ext uri="{BB962C8B-B14F-4D97-AF65-F5344CB8AC3E}">
        <p14:creationId xmlns:p14="http://schemas.microsoft.com/office/powerpoint/2010/main" val="3579789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Jesus, systematically burns the faces of all of </a:t>
            </a:r>
            <a:r>
              <a:rPr lang="en-US" baseline="0" dirty="0" err="1" smtClean="0"/>
              <a:t>satan’s</a:t>
            </a:r>
            <a:r>
              <a:rPr lang="en-US" baseline="0" dirty="0" smtClean="0"/>
              <a:t> top demons. They faces just melt in the intense fire. Their beauty is forever ruined, and they are unable to reverse it.</a:t>
            </a:r>
            <a:endParaRPr lang="en-US" dirty="0" smtClean="0"/>
          </a:p>
        </p:txBody>
      </p:sp>
      <p:sp>
        <p:nvSpPr>
          <p:cNvPr id="4" name="Slide Number Placeholder 3"/>
          <p:cNvSpPr>
            <a:spLocks noGrp="1"/>
          </p:cNvSpPr>
          <p:nvPr>
            <p:ph type="sldNum" sz="quarter" idx="10"/>
          </p:nvPr>
        </p:nvSpPr>
        <p:spPr/>
        <p:txBody>
          <a:bodyPr/>
          <a:lstStyle/>
          <a:p>
            <a:fld id="{160D9711-8F1A-4E93-8560-17621500D865}" type="slidenum">
              <a:rPr lang="en-US" smtClean="0"/>
              <a:t>47</a:t>
            </a:fld>
            <a:endParaRPr lang="en-US"/>
          </a:p>
        </p:txBody>
      </p:sp>
    </p:spTree>
    <p:extLst>
      <p:ext uri="{BB962C8B-B14F-4D97-AF65-F5344CB8AC3E}">
        <p14:creationId xmlns:p14="http://schemas.microsoft.com/office/powerpoint/2010/main" val="2921682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Jesus, systematically burns the faces of all of </a:t>
            </a:r>
            <a:r>
              <a:rPr lang="en-US" baseline="0" dirty="0" err="1" smtClean="0"/>
              <a:t>satan’s</a:t>
            </a:r>
            <a:r>
              <a:rPr lang="en-US" baseline="0" dirty="0" smtClean="0"/>
              <a:t> top demons. They faces just melt in the intense fire. Their beauty is forever ruined, and they are unable to reverse it.</a:t>
            </a:r>
            <a:endParaRPr lang="en-US" dirty="0" smtClean="0"/>
          </a:p>
        </p:txBody>
      </p:sp>
      <p:sp>
        <p:nvSpPr>
          <p:cNvPr id="4" name="Slide Number Placeholder 3"/>
          <p:cNvSpPr>
            <a:spLocks noGrp="1"/>
          </p:cNvSpPr>
          <p:nvPr>
            <p:ph type="sldNum" sz="quarter" idx="10"/>
          </p:nvPr>
        </p:nvSpPr>
        <p:spPr/>
        <p:txBody>
          <a:bodyPr/>
          <a:lstStyle/>
          <a:p>
            <a:fld id="{160D9711-8F1A-4E93-8560-17621500D865}" type="slidenum">
              <a:rPr lang="en-US" smtClean="0"/>
              <a:t>48</a:t>
            </a:fld>
            <a:endParaRPr lang="en-US"/>
          </a:p>
        </p:txBody>
      </p:sp>
    </p:spTree>
    <p:extLst>
      <p:ext uri="{BB962C8B-B14F-4D97-AF65-F5344CB8AC3E}">
        <p14:creationId xmlns:p14="http://schemas.microsoft.com/office/powerpoint/2010/main" val="3683954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Jesus</a:t>
            </a:r>
            <a:r>
              <a:rPr lang="en-US" baseline="0" dirty="0" smtClean="0"/>
              <a:t> goes over to satan, who is normally the King of Terror, but now he’s terrorized in fear. In horror, satan witnessed all his subjects get melted, and now it his turn.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49</a:t>
            </a:fld>
            <a:endParaRPr lang="en-US"/>
          </a:p>
        </p:txBody>
      </p:sp>
    </p:spTree>
    <p:extLst>
      <p:ext uri="{BB962C8B-B14F-4D97-AF65-F5344CB8AC3E}">
        <p14:creationId xmlns:p14="http://schemas.microsoft.com/office/powerpoint/2010/main" val="754444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strips satan of all his beauty, all his robes, all his crowns,</a:t>
            </a:r>
            <a:r>
              <a:rPr lang="en-US" baseline="0" dirty="0" smtClean="0"/>
              <a:t> all his jewels, and satan is left naked in front of everyone.</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50</a:t>
            </a:fld>
            <a:endParaRPr lang="en-US"/>
          </a:p>
        </p:txBody>
      </p:sp>
    </p:spTree>
    <p:extLst>
      <p:ext uri="{BB962C8B-B14F-4D97-AF65-F5344CB8AC3E}">
        <p14:creationId xmlns:p14="http://schemas.microsoft.com/office/powerpoint/2010/main" val="3346111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Ezekiel 28, we</a:t>
            </a:r>
            <a:r>
              <a:rPr lang="en-US" baseline="0" dirty="0" smtClean="0"/>
              <a:t> learn that </a:t>
            </a:r>
            <a:r>
              <a:rPr lang="en-US" baseline="0" dirty="0" err="1" smtClean="0"/>
              <a:t>satans</a:t>
            </a:r>
            <a:r>
              <a:rPr lang="en-US" baseline="0" dirty="0" smtClean="0"/>
              <a:t> body was beautifully covered in precious jewels. Well Jesus stripped off every last one of them.</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51</a:t>
            </a:fld>
            <a:endParaRPr lang="en-US"/>
          </a:p>
        </p:txBody>
      </p:sp>
    </p:spTree>
    <p:extLst>
      <p:ext uri="{BB962C8B-B14F-4D97-AF65-F5344CB8AC3E}">
        <p14:creationId xmlns:p14="http://schemas.microsoft.com/office/powerpoint/2010/main" val="2714154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might have though of Jesus as this gentle person</a:t>
            </a:r>
            <a:r>
              <a:rPr lang="en-US" baseline="0" dirty="0" smtClean="0"/>
              <a:t> who never fights, and who was beaten up by the Romans, but Jesus can give beating as well as he can take it.</a:t>
            </a:r>
          </a:p>
          <a:p>
            <a:r>
              <a:rPr lang="en-US" baseline="0" dirty="0" smtClean="0"/>
              <a:t>In scripture he is called a warrior. </a:t>
            </a:r>
          </a:p>
        </p:txBody>
      </p:sp>
      <p:sp>
        <p:nvSpPr>
          <p:cNvPr id="4" name="Slide Number Placeholder 3"/>
          <p:cNvSpPr>
            <a:spLocks noGrp="1"/>
          </p:cNvSpPr>
          <p:nvPr>
            <p:ph type="sldNum" sz="quarter" idx="10"/>
          </p:nvPr>
        </p:nvSpPr>
        <p:spPr/>
        <p:txBody>
          <a:bodyPr/>
          <a:lstStyle/>
          <a:p>
            <a:fld id="{160D9711-8F1A-4E93-8560-17621500D865}" type="slidenum">
              <a:rPr lang="en-US" smtClean="0"/>
              <a:t>52</a:t>
            </a:fld>
            <a:endParaRPr lang="en-US"/>
          </a:p>
        </p:txBody>
      </p:sp>
    </p:spTree>
    <p:extLst>
      <p:ext uri="{BB962C8B-B14F-4D97-AF65-F5344CB8AC3E}">
        <p14:creationId xmlns:p14="http://schemas.microsoft.com/office/powerpoint/2010/main" val="548130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might have though of Jesus as this gentle person</a:t>
            </a:r>
            <a:r>
              <a:rPr lang="en-US" baseline="0" dirty="0" smtClean="0"/>
              <a:t> who never fights, and who was beaten up by the Romans, but Jesus can give beating as well as he can take it.</a:t>
            </a:r>
          </a:p>
          <a:p>
            <a:r>
              <a:rPr lang="en-US" baseline="0" dirty="0" smtClean="0"/>
              <a:t>In scripture he is called a warrior. </a:t>
            </a:r>
          </a:p>
        </p:txBody>
      </p:sp>
      <p:sp>
        <p:nvSpPr>
          <p:cNvPr id="4" name="Slide Number Placeholder 3"/>
          <p:cNvSpPr>
            <a:spLocks noGrp="1"/>
          </p:cNvSpPr>
          <p:nvPr>
            <p:ph type="sldNum" sz="quarter" idx="10"/>
          </p:nvPr>
        </p:nvSpPr>
        <p:spPr/>
        <p:txBody>
          <a:bodyPr/>
          <a:lstStyle/>
          <a:p>
            <a:fld id="{160D9711-8F1A-4E93-8560-17621500D865}" type="slidenum">
              <a:rPr lang="en-US" smtClean="0"/>
              <a:t>53</a:t>
            </a:fld>
            <a:endParaRPr lang="en-US"/>
          </a:p>
        </p:txBody>
      </p:sp>
    </p:spTree>
    <p:extLst>
      <p:ext uri="{BB962C8B-B14F-4D97-AF65-F5344CB8AC3E}">
        <p14:creationId xmlns:p14="http://schemas.microsoft.com/office/powerpoint/2010/main" val="1046238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on that day, Jesus beat the hell out of satan. On Earth Jesus received a roman beating, But in Hell, Jesus gave satan a heavenly beating. </a:t>
            </a:r>
            <a:endParaRPr lang="en-US" dirty="0" smtClean="0"/>
          </a:p>
          <a:p>
            <a:r>
              <a:rPr lang="en-US" dirty="0" smtClean="0"/>
              <a:t>satan experienced the full force</a:t>
            </a:r>
            <a:r>
              <a:rPr lang="en-US" baseline="0" dirty="0" smtClean="0"/>
              <a:t> of the Lion of Judah.</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54</a:t>
            </a:fld>
            <a:endParaRPr lang="en-US"/>
          </a:p>
        </p:txBody>
      </p:sp>
    </p:spTree>
    <p:extLst>
      <p:ext uri="{BB962C8B-B14F-4D97-AF65-F5344CB8AC3E}">
        <p14:creationId xmlns:p14="http://schemas.microsoft.com/office/powerpoint/2010/main" val="3409862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on that day, Jesus beat the hell out of satan. On Earth Jesus received a roman beating, But in Hell, Jesus gave satan a heavenly beating. </a:t>
            </a:r>
            <a:endParaRPr lang="en-US" dirty="0" smtClean="0"/>
          </a:p>
          <a:p>
            <a:r>
              <a:rPr lang="en-US" dirty="0" smtClean="0"/>
              <a:t>satan experienced the full force</a:t>
            </a:r>
            <a:r>
              <a:rPr lang="en-US" baseline="0" dirty="0" smtClean="0"/>
              <a:t> of the Lion of Judah.</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55</a:t>
            </a:fld>
            <a:endParaRPr lang="en-US"/>
          </a:p>
        </p:txBody>
      </p:sp>
    </p:spTree>
    <p:extLst>
      <p:ext uri="{BB962C8B-B14F-4D97-AF65-F5344CB8AC3E}">
        <p14:creationId xmlns:p14="http://schemas.microsoft.com/office/powerpoint/2010/main" val="120937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satan was</a:t>
            </a:r>
            <a:r>
              <a:rPr lang="en-US" baseline="0" dirty="0" smtClean="0"/>
              <a:t> humiliated, defeated and thrown down, in front of all his demons and in front of all the saints in paradise.</a:t>
            </a:r>
          </a:p>
          <a:p>
            <a:r>
              <a:rPr lang="en-US" dirty="0" smtClean="0"/>
              <a:t>God, in His wisdom, had satan setup his own defeat.</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56</a:t>
            </a:fld>
            <a:endParaRPr lang="en-US"/>
          </a:p>
        </p:txBody>
      </p:sp>
    </p:spTree>
    <p:extLst>
      <p:ext uri="{BB962C8B-B14F-4D97-AF65-F5344CB8AC3E}">
        <p14:creationId xmlns:p14="http://schemas.microsoft.com/office/powerpoint/2010/main" val="311455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800" dirty="0" smtClean="0"/>
              <a:t>The teaching starts with an example of playing Chess against a Chess Master.  (PAUSE)</a:t>
            </a:r>
          </a:p>
          <a:p>
            <a:r>
              <a:rPr lang="en-US" sz="4800" dirty="0" smtClean="0"/>
              <a:t>Imagine your playing against the world Champion, and</a:t>
            </a:r>
            <a:r>
              <a:rPr lang="en-US" sz="4800" baseline="0" dirty="0" smtClean="0"/>
              <a:t> during the game, the World Champion foolishly loses his Bishop. And you say to yourself, “wow, he made a really stupid move” </a:t>
            </a:r>
          </a:p>
          <a:p>
            <a:r>
              <a:rPr lang="en-US" sz="4800" baseline="0" dirty="0" smtClean="0"/>
              <a:t>Then later, the world Champion foolishly looses his Castle, or Rook. And you say, “Wow, another stupid move”</a:t>
            </a:r>
          </a:p>
          <a:p>
            <a:r>
              <a:rPr lang="en-US" sz="4800" baseline="0" dirty="0" smtClean="0"/>
              <a:t>Then again, the world Champion foolishly looses his Queen, and it looks like he has no hope.</a:t>
            </a:r>
          </a:p>
          <a:p>
            <a:r>
              <a:rPr lang="en-US" sz="4800" baseline="0" dirty="0" smtClean="0"/>
              <a:t>Then, 3 moves later, he Checkmates you.</a:t>
            </a:r>
          </a:p>
          <a:p>
            <a:r>
              <a:rPr lang="en-US" sz="4800" baseline="0" dirty="0" smtClean="0"/>
              <a:t>What would you say about that situation?  Well it was a setup, he knew what he was doing, he was just suckering you in.  A perfect Setup.</a:t>
            </a:r>
            <a:endParaRPr lang="en-US" sz="4800" dirty="0"/>
          </a:p>
        </p:txBody>
      </p:sp>
      <p:sp>
        <p:nvSpPr>
          <p:cNvPr id="4" name="Slide Number Placeholder 3"/>
          <p:cNvSpPr>
            <a:spLocks noGrp="1"/>
          </p:cNvSpPr>
          <p:nvPr>
            <p:ph type="sldNum" sz="quarter" idx="10"/>
          </p:nvPr>
        </p:nvSpPr>
        <p:spPr/>
        <p:txBody>
          <a:bodyPr/>
          <a:lstStyle/>
          <a:p>
            <a:fld id="{160D9711-8F1A-4E93-8560-17621500D865}" type="slidenum">
              <a:rPr lang="en-US" smtClean="0"/>
              <a:t>5</a:t>
            </a:fld>
            <a:endParaRPr lang="en-US"/>
          </a:p>
        </p:txBody>
      </p:sp>
    </p:spTree>
    <p:extLst>
      <p:ext uri="{BB962C8B-B14F-4D97-AF65-F5344CB8AC3E}">
        <p14:creationId xmlns:p14="http://schemas.microsoft.com/office/powerpoint/2010/main" val="1407085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an added insult, </a:t>
            </a:r>
            <a:r>
              <a:rPr lang="en-US" baseline="0" dirty="0" smtClean="0"/>
              <a:t>God put metallic wrist braces onto satan. </a:t>
            </a:r>
          </a:p>
          <a:p>
            <a:r>
              <a:rPr lang="en-US" baseline="0" dirty="0" smtClean="0"/>
              <a:t>These cuffs had a loop but were not yet bound, as they will be when Rev. 20:2 happens. </a:t>
            </a:r>
          </a:p>
          <a:p>
            <a:r>
              <a:rPr lang="en-US" baseline="0" dirty="0" smtClean="0"/>
              <a:t>And these cuffs, which cannot be removed, will be a constant reminder to satan that some day he will be fully bound.</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57</a:t>
            </a:fld>
            <a:endParaRPr lang="en-US"/>
          </a:p>
        </p:txBody>
      </p:sp>
    </p:spTree>
    <p:extLst>
      <p:ext uri="{BB962C8B-B14F-4D97-AF65-F5344CB8AC3E}">
        <p14:creationId xmlns:p14="http://schemas.microsoft.com/office/powerpoint/2010/main" val="2562367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after the beating, Jesus took </a:t>
            </a:r>
            <a:r>
              <a:rPr lang="en-US" dirty="0" err="1" smtClean="0"/>
              <a:t>satan’s</a:t>
            </a:r>
            <a:r>
              <a:rPr lang="en-US" dirty="0" smtClean="0"/>
              <a:t> power away from him, as it tells us in Revelations 1:18 and Col. 2:15</a:t>
            </a:r>
          </a:p>
        </p:txBody>
      </p:sp>
      <p:sp>
        <p:nvSpPr>
          <p:cNvPr id="4" name="Slide Number Placeholder 3"/>
          <p:cNvSpPr>
            <a:spLocks noGrp="1"/>
          </p:cNvSpPr>
          <p:nvPr>
            <p:ph type="sldNum" sz="quarter" idx="10"/>
          </p:nvPr>
        </p:nvSpPr>
        <p:spPr/>
        <p:txBody>
          <a:bodyPr/>
          <a:lstStyle/>
          <a:p>
            <a:fld id="{160D9711-8F1A-4E93-8560-17621500D865}" type="slidenum">
              <a:rPr lang="en-US" smtClean="0"/>
              <a:t>58</a:t>
            </a:fld>
            <a:endParaRPr lang="en-US"/>
          </a:p>
        </p:txBody>
      </p:sp>
    </p:spTree>
    <p:extLst>
      <p:ext uri="{BB962C8B-B14F-4D97-AF65-F5344CB8AC3E}">
        <p14:creationId xmlns:p14="http://schemas.microsoft.com/office/powerpoint/2010/main" val="9904270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t>
            </a:r>
            <a:r>
              <a:rPr lang="en-US" dirty="0" err="1" smtClean="0"/>
              <a:t>satan’s</a:t>
            </a:r>
            <a:r>
              <a:rPr lang="en-US" dirty="0" smtClean="0"/>
              <a:t> humiliating</a:t>
            </a:r>
            <a:r>
              <a:rPr lang="en-US" baseline="0" dirty="0" smtClean="0"/>
              <a:t> beating and defeat, Jesus crosses back over into paradise, </a:t>
            </a:r>
          </a:p>
          <a:p>
            <a:r>
              <a:rPr lang="en-US" baseline="0" dirty="0" smtClean="0"/>
              <a:t>and takes the saints out of there</a:t>
            </a:r>
          </a:p>
          <a:p>
            <a:r>
              <a:rPr lang="en-US" baseline="0" dirty="0" smtClean="0"/>
              <a:t>and up to Earth and then into the Kingdom of God.</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59</a:t>
            </a:fld>
            <a:endParaRPr lang="en-US"/>
          </a:p>
        </p:txBody>
      </p:sp>
    </p:spTree>
    <p:extLst>
      <p:ext uri="{BB962C8B-B14F-4D97-AF65-F5344CB8AC3E}">
        <p14:creationId xmlns:p14="http://schemas.microsoft.com/office/powerpoint/2010/main" val="1288602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t>
            </a:r>
            <a:r>
              <a:rPr lang="en-US" dirty="0" err="1" smtClean="0"/>
              <a:t>satan’s</a:t>
            </a:r>
            <a:r>
              <a:rPr lang="en-US" dirty="0" smtClean="0"/>
              <a:t> humiliating</a:t>
            </a:r>
            <a:r>
              <a:rPr lang="en-US" baseline="0" dirty="0" smtClean="0"/>
              <a:t> beating and defeat, Jesus crosses back over into paradise, </a:t>
            </a:r>
          </a:p>
          <a:p>
            <a:r>
              <a:rPr lang="en-US" baseline="0" dirty="0" smtClean="0"/>
              <a:t>and takes the saints out of there</a:t>
            </a:r>
          </a:p>
          <a:p>
            <a:r>
              <a:rPr lang="en-US" baseline="0" dirty="0" smtClean="0"/>
              <a:t>and up to Earth and then into the Kingdom of God.</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60</a:t>
            </a:fld>
            <a:endParaRPr lang="en-US"/>
          </a:p>
        </p:txBody>
      </p:sp>
    </p:spTree>
    <p:extLst>
      <p:ext uri="{BB962C8B-B14F-4D97-AF65-F5344CB8AC3E}">
        <p14:creationId xmlns:p14="http://schemas.microsoft.com/office/powerpoint/2010/main" val="495814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 me ask you the same questions as I asked before, and see if you have a ‘different’ answer.</a:t>
            </a:r>
          </a:p>
          <a:p>
            <a:r>
              <a:rPr lang="en-US" baseline="0" dirty="0" smtClean="0"/>
              <a:t>… </a:t>
            </a:r>
            <a:r>
              <a:rPr lang="en-US" baseline="0" dirty="0" err="1" smtClean="0"/>
              <a:t>ahh</a:t>
            </a:r>
            <a:r>
              <a:rPr lang="en-US" baseline="0" dirty="0" smtClean="0"/>
              <a:t>, it was </a:t>
            </a:r>
            <a:r>
              <a:rPr lang="en-US" baseline="0" dirty="0" err="1" smtClean="0"/>
              <a:t>satan</a:t>
            </a:r>
            <a:r>
              <a:rPr lang="en-US" baseline="0" dirty="0" smtClean="0"/>
              <a:t> and his kingdom….</a:t>
            </a:r>
          </a:p>
        </p:txBody>
      </p:sp>
      <p:sp>
        <p:nvSpPr>
          <p:cNvPr id="4" name="Slide Number Placeholder 3"/>
          <p:cNvSpPr>
            <a:spLocks noGrp="1"/>
          </p:cNvSpPr>
          <p:nvPr>
            <p:ph type="sldNum" sz="quarter" idx="10"/>
          </p:nvPr>
        </p:nvSpPr>
        <p:spPr/>
        <p:txBody>
          <a:bodyPr/>
          <a:lstStyle/>
          <a:p>
            <a:fld id="{160D9711-8F1A-4E93-8560-17621500D865}" type="slidenum">
              <a:rPr lang="en-US" smtClean="0"/>
              <a:t>61</a:t>
            </a:fld>
            <a:endParaRPr lang="en-US"/>
          </a:p>
        </p:txBody>
      </p:sp>
    </p:spTree>
    <p:extLst>
      <p:ext uri="{BB962C8B-B14F-4D97-AF65-F5344CB8AC3E}">
        <p14:creationId xmlns:p14="http://schemas.microsoft.com/office/powerpoint/2010/main" val="8646806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see that</a:t>
            </a:r>
            <a:r>
              <a:rPr lang="en-US" baseline="0" dirty="0" smtClean="0"/>
              <a:t> the ‘Cross’ was the biggest setup, the biggest Sting Operation that the Universe has ever seen.</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62</a:t>
            </a:fld>
            <a:endParaRPr lang="en-US"/>
          </a:p>
        </p:txBody>
      </p:sp>
    </p:spTree>
    <p:extLst>
      <p:ext uri="{BB962C8B-B14F-4D97-AF65-F5344CB8AC3E}">
        <p14:creationId xmlns:p14="http://schemas.microsoft.com/office/powerpoint/2010/main" val="56908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pattern of a setup.</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6</a:t>
            </a:fld>
            <a:endParaRPr lang="en-US"/>
          </a:p>
        </p:txBody>
      </p:sp>
    </p:spTree>
    <p:extLst>
      <p:ext uri="{BB962C8B-B14F-4D97-AF65-F5344CB8AC3E}">
        <p14:creationId xmlns:p14="http://schemas.microsoft.com/office/powerpoint/2010/main" val="319352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God’s MO. Modus Operandi.</a:t>
            </a:r>
            <a:r>
              <a:rPr lang="en-US" baseline="0" dirty="0" smtClean="0"/>
              <a:t>  How does God Operate?</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7</a:t>
            </a:fld>
            <a:endParaRPr lang="en-US"/>
          </a:p>
        </p:txBody>
      </p:sp>
    </p:spTree>
    <p:extLst>
      <p:ext uri="{BB962C8B-B14F-4D97-AF65-F5344CB8AC3E}">
        <p14:creationId xmlns:p14="http://schemas.microsoft.com/office/powerpoint/2010/main" val="14730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a:t>
            </a:r>
            <a:r>
              <a:rPr lang="en-US" baseline="0" dirty="0" smtClean="0"/>
              <a:t> this question ask yourself this…</a:t>
            </a:r>
            <a:r>
              <a:rPr lang="en-US" dirty="0" smtClean="0"/>
              <a:t>What can a Chess Master do that nobody else can?</a:t>
            </a:r>
            <a:r>
              <a:rPr lang="en-US" baseline="0" dirty="0" smtClean="0"/>
              <a:t> </a:t>
            </a:r>
          </a:p>
          <a:p>
            <a:r>
              <a:rPr lang="en-US" baseline="0" dirty="0" smtClean="0"/>
              <a:t>He can beat you even if he is outnumbered.  </a:t>
            </a:r>
          </a:p>
          <a:p>
            <a:r>
              <a:rPr lang="en-US" baseline="0" dirty="0" smtClean="0"/>
              <a:t>He can beat you even if you have much more time on your clock.  </a:t>
            </a:r>
          </a:p>
          <a:p>
            <a:r>
              <a:rPr lang="en-US" baseline="0" dirty="0" smtClean="0"/>
              <a:t>He can beat you, while playing 20 other games simultaneously. </a:t>
            </a:r>
          </a:p>
          <a:p>
            <a:r>
              <a:rPr lang="en-US" baseline="0" dirty="0" smtClean="0"/>
              <a:t>He can even beat you blindfolded. </a:t>
            </a:r>
          </a:p>
          <a:p>
            <a:r>
              <a:rPr lang="en-US" baseline="0" dirty="0" smtClean="0"/>
              <a:t>That’s the signature of a Master.</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8</a:t>
            </a:fld>
            <a:endParaRPr lang="en-US"/>
          </a:p>
        </p:txBody>
      </p:sp>
    </p:spTree>
    <p:extLst>
      <p:ext uri="{BB962C8B-B14F-4D97-AF65-F5344CB8AC3E}">
        <p14:creationId xmlns:p14="http://schemas.microsoft.com/office/powerpoint/2010/main" val="676839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a:t>
            </a:r>
            <a:r>
              <a:rPr lang="en-US" baseline="0" dirty="0" smtClean="0"/>
              <a:t> this question ask yourself this…</a:t>
            </a:r>
            <a:r>
              <a:rPr lang="en-US" dirty="0" smtClean="0"/>
              <a:t>What can a Chess Master do that nobody else can?</a:t>
            </a:r>
            <a:r>
              <a:rPr lang="en-US" baseline="0" dirty="0" smtClean="0"/>
              <a:t> </a:t>
            </a:r>
          </a:p>
          <a:p>
            <a:r>
              <a:rPr lang="en-US" baseline="0" dirty="0" smtClean="0"/>
              <a:t>He can beat you even if he is outnumbered.  </a:t>
            </a:r>
          </a:p>
          <a:p>
            <a:r>
              <a:rPr lang="en-US" baseline="0" dirty="0" smtClean="0"/>
              <a:t>He can beat you even if you have much more time on your clock.  </a:t>
            </a:r>
          </a:p>
          <a:p>
            <a:r>
              <a:rPr lang="en-US" baseline="0" dirty="0" smtClean="0"/>
              <a:t>He can beat you, while playing 20 other games simultaneously. </a:t>
            </a:r>
          </a:p>
          <a:p>
            <a:r>
              <a:rPr lang="en-US" baseline="0" dirty="0" smtClean="0"/>
              <a:t>He can even beat you blindfolded. </a:t>
            </a:r>
          </a:p>
          <a:p>
            <a:r>
              <a:rPr lang="en-US" baseline="0" dirty="0" smtClean="0"/>
              <a:t>That’s the signature of a Master.</a:t>
            </a:r>
            <a:endParaRPr lang="en-US" dirty="0"/>
          </a:p>
        </p:txBody>
      </p:sp>
      <p:sp>
        <p:nvSpPr>
          <p:cNvPr id="4" name="Slide Number Placeholder 3"/>
          <p:cNvSpPr>
            <a:spLocks noGrp="1"/>
          </p:cNvSpPr>
          <p:nvPr>
            <p:ph type="sldNum" sz="quarter" idx="10"/>
          </p:nvPr>
        </p:nvSpPr>
        <p:spPr/>
        <p:txBody>
          <a:bodyPr/>
          <a:lstStyle/>
          <a:p>
            <a:fld id="{160D9711-8F1A-4E93-8560-17621500D865}" type="slidenum">
              <a:rPr lang="en-US" smtClean="0"/>
              <a:t>9</a:t>
            </a:fld>
            <a:endParaRPr lang="en-US"/>
          </a:p>
        </p:txBody>
      </p:sp>
    </p:spTree>
    <p:extLst>
      <p:ext uri="{BB962C8B-B14F-4D97-AF65-F5344CB8AC3E}">
        <p14:creationId xmlns:p14="http://schemas.microsoft.com/office/powerpoint/2010/main" val="411061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746893-970D-4B57-AA75-EB4258458879}"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359039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46893-970D-4B57-AA75-EB4258458879}"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1910812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46893-970D-4B57-AA75-EB4258458879}"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398508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46893-970D-4B57-AA75-EB4258458879}"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265223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746893-970D-4B57-AA75-EB4258458879}" type="datetimeFigureOut">
              <a:rPr lang="en-US" smtClean="0"/>
              <a:t>4/16/2015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168557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746893-970D-4B57-AA75-EB4258458879}"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3918571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746893-970D-4B57-AA75-EB4258458879}" type="datetimeFigureOut">
              <a:rPr lang="en-US" smtClean="0"/>
              <a:t>4/16/2015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44627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746893-970D-4B57-AA75-EB4258458879}" type="datetimeFigureOut">
              <a:rPr lang="en-US" smtClean="0"/>
              <a:t>4/16/2015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49003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46893-970D-4B57-AA75-EB4258458879}" type="datetimeFigureOut">
              <a:rPr lang="en-US" smtClean="0"/>
              <a:t>4/16/2015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2162052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46893-970D-4B57-AA75-EB4258458879}"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274882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46893-970D-4B57-AA75-EB4258458879}" type="datetimeFigureOut">
              <a:rPr lang="en-US" smtClean="0"/>
              <a:t>4/16/2015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CB144-6C49-42AA-A793-E6580AEE0007}" type="slidenum">
              <a:rPr lang="en-US" smtClean="0"/>
              <a:t>‹#›</a:t>
            </a:fld>
            <a:endParaRPr lang="en-US"/>
          </a:p>
        </p:txBody>
      </p:sp>
    </p:spTree>
    <p:extLst>
      <p:ext uri="{BB962C8B-B14F-4D97-AF65-F5344CB8AC3E}">
        <p14:creationId xmlns:p14="http://schemas.microsoft.com/office/powerpoint/2010/main" val="315975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46893-970D-4B57-AA75-EB4258458879}" type="datetimeFigureOut">
              <a:rPr lang="en-US" smtClean="0"/>
              <a:t>4/16/2015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CB144-6C49-42AA-A793-E6580AEE0007}" type="slidenum">
              <a:rPr lang="en-US" smtClean="0"/>
              <a:t>‹#›</a:t>
            </a:fld>
            <a:endParaRPr lang="en-US"/>
          </a:p>
        </p:txBody>
      </p:sp>
    </p:spTree>
    <p:extLst>
      <p:ext uri="{BB962C8B-B14F-4D97-AF65-F5344CB8AC3E}">
        <p14:creationId xmlns:p14="http://schemas.microsoft.com/office/powerpoint/2010/main" val="2454574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297314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8820150" cy="6858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4"/>
            <a:stretch/>
          </p:blipFill>
          <p:spPr>
            <a:xfrm>
              <a:off x="8820150" y="0"/>
              <a:ext cx="3371850" cy="6858000"/>
            </a:xfrm>
            <a:prstGeom prst="rect">
              <a:avLst/>
            </a:prstGeom>
          </p:spPr>
        </p:pic>
      </p:grpSp>
      <p:sp>
        <p:nvSpPr>
          <p:cNvPr id="6" name="Rectangle 5"/>
          <p:cNvSpPr/>
          <p:nvPr/>
        </p:nvSpPr>
        <p:spPr>
          <a:xfrm>
            <a:off x="5443266" y="-723900"/>
            <a:ext cx="6753772" cy="8056052"/>
          </a:xfrm>
          <a:prstGeom prst="rect">
            <a:avLst/>
          </a:prstGeom>
          <a:noFill/>
          <a:effectLst>
            <a:glow rad="228600">
              <a:schemeClr val="bg1">
                <a:alpha val="40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11500" b="1" cap="none" spc="0" dirty="0" smtClean="0">
                <a:ln w="3175">
                  <a:solidFill>
                    <a:schemeClr val="tx1"/>
                  </a:solidFill>
                </a:ln>
                <a:solidFill>
                  <a:srgbClr val="C00000"/>
                </a:solidFill>
                <a:effectLst/>
              </a:rPr>
              <a:t>Impossibly</a:t>
            </a:r>
          </a:p>
          <a:p>
            <a:pPr algn="ctr">
              <a:lnSpc>
                <a:spcPct val="150000"/>
              </a:lnSpc>
            </a:pPr>
            <a:r>
              <a:rPr lang="en-US" sz="11500" b="1" dirty="0" smtClean="0">
                <a:ln w="3175">
                  <a:solidFill>
                    <a:schemeClr val="tx1"/>
                  </a:solidFill>
                </a:ln>
                <a:solidFill>
                  <a:srgbClr val="C00000"/>
                </a:solidFill>
              </a:rPr>
              <a:t>Difficult</a:t>
            </a:r>
          </a:p>
          <a:p>
            <a:pPr algn="ctr">
              <a:lnSpc>
                <a:spcPct val="150000"/>
              </a:lnSpc>
            </a:pPr>
            <a:r>
              <a:rPr lang="en-US" sz="11500" b="1" cap="none" spc="0" dirty="0" smtClean="0">
                <a:ln w="3175">
                  <a:solidFill>
                    <a:schemeClr val="tx1"/>
                  </a:solidFill>
                </a:ln>
                <a:solidFill>
                  <a:srgbClr val="C00000"/>
                </a:solidFill>
                <a:effectLst/>
              </a:rPr>
              <a:t>Situations</a:t>
            </a:r>
          </a:p>
        </p:txBody>
      </p:sp>
    </p:spTree>
    <p:extLst>
      <p:ext uri="{BB962C8B-B14F-4D97-AF65-F5344CB8AC3E}">
        <p14:creationId xmlns:p14="http://schemas.microsoft.com/office/powerpoint/2010/main" val="165895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elleofallthingssouthern.com/wp-content/uploads/2014/01/BIBL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89833" cy="6875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890875"/>
            <a:ext cx="12189833" cy="984885"/>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r>
              <a:rPr lang="en-US" sz="5800" b="1" cap="none" spc="0" dirty="0" smtClean="0">
                <a:ln>
                  <a:solidFill>
                    <a:schemeClr val="tx1"/>
                  </a:solidFill>
                </a:ln>
                <a:solidFill>
                  <a:srgbClr val="C00000"/>
                </a:solidFill>
                <a:effectLst/>
              </a:rPr>
              <a:t>We see this same pattern in Scripture.</a:t>
            </a:r>
          </a:p>
        </p:txBody>
      </p:sp>
    </p:spTree>
    <p:extLst>
      <p:ext uri="{BB962C8B-B14F-4D97-AF65-F5344CB8AC3E}">
        <p14:creationId xmlns:p14="http://schemas.microsoft.com/office/powerpoint/2010/main" val="475337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95" r="43" b="15741"/>
          <a:stretch/>
        </p:blipFill>
        <p:spPr>
          <a:xfrm>
            <a:off x="0" y="0"/>
            <a:ext cx="12192000" cy="6858000"/>
          </a:xfrm>
          <a:prstGeom prst="rect">
            <a:avLst/>
          </a:prstGeom>
        </p:spPr>
      </p:pic>
      <p:sp>
        <p:nvSpPr>
          <p:cNvPr id="6" name="Rectangle 5"/>
          <p:cNvSpPr/>
          <p:nvPr/>
        </p:nvSpPr>
        <p:spPr>
          <a:xfrm>
            <a:off x="7280604" y="20300"/>
            <a:ext cx="4884671" cy="4397038"/>
          </a:xfrm>
          <a:prstGeom prst="rect">
            <a:avLst/>
          </a:prstGeom>
          <a:noFill/>
          <a:effectLst>
            <a:glow rad="228600">
              <a:schemeClr val="bg1">
                <a:alpha val="40000"/>
              </a:schemeClr>
            </a:glo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lnSpc>
                <a:spcPts val="6700"/>
              </a:lnSpc>
            </a:pPr>
            <a:r>
              <a:rPr lang="en-US" sz="6600" b="1" cap="none" spc="0" dirty="0" smtClean="0">
                <a:ln>
                  <a:solidFill>
                    <a:schemeClr val="tx1"/>
                  </a:solidFill>
                </a:ln>
                <a:solidFill>
                  <a:srgbClr val="C00000"/>
                </a:solidFill>
                <a:effectLst>
                  <a:glow rad="101600">
                    <a:schemeClr val="bg1">
                      <a:alpha val="60000"/>
                    </a:schemeClr>
                  </a:glow>
                </a:effectLst>
              </a:rPr>
              <a:t>Stronger?</a:t>
            </a:r>
          </a:p>
          <a:p>
            <a:pPr algn="r">
              <a:lnSpc>
                <a:spcPts val="6700"/>
              </a:lnSpc>
            </a:pPr>
            <a:r>
              <a:rPr lang="en-US" sz="6600" b="1" dirty="0" smtClean="0">
                <a:ln>
                  <a:solidFill>
                    <a:schemeClr val="tx1"/>
                  </a:solidFill>
                </a:ln>
                <a:solidFill>
                  <a:srgbClr val="C00000"/>
                </a:solidFill>
                <a:effectLst>
                  <a:glow rad="101600">
                    <a:schemeClr val="bg1">
                      <a:alpha val="60000"/>
                    </a:schemeClr>
                  </a:glow>
                </a:effectLst>
              </a:rPr>
              <a:t>Larger?</a:t>
            </a:r>
          </a:p>
          <a:p>
            <a:pPr algn="r">
              <a:lnSpc>
                <a:spcPts val="6700"/>
              </a:lnSpc>
            </a:pPr>
            <a:r>
              <a:rPr lang="en-US" sz="6600" b="1" dirty="0" smtClean="0">
                <a:ln>
                  <a:solidFill>
                    <a:schemeClr val="tx1"/>
                  </a:solidFill>
                </a:ln>
                <a:solidFill>
                  <a:srgbClr val="C00000"/>
                </a:solidFill>
                <a:effectLst>
                  <a:glow rad="101600">
                    <a:schemeClr val="bg1">
                      <a:alpha val="60000"/>
                    </a:schemeClr>
                  </a:glow>
                </a:effectLst>
              </a:rPr>
              <a:t>Older?</a:t>
            </a:r>
          </a:p>
          <a:p>
            <a:pPr algn="r">
              <a:lnSpc>
                <a:spcPts val="6700"/>
              </a:lnSpc>
            </a:pPr>
            <a:r>
              <a:rPr lang="en-US" sz="6600" b="1" dirty="0" smtClean="0">
                <a:ln>
                  <a:solidFill>
                    <a:schemeClr val="tx1"/>
                  </a:solidFill>
                </a:ln>
                <a:solidFill>
                  <a:srgbClr val="C00000"/>
                </a:solidFill>
                <a:effectLst>
                  <a:glow rad="101600">
                    <a:schemeClr val="bg1">
                      <a:alpha val="60000"/>
                    </a:schemeClr>
                  </a:glow>
                </a:effectLst>
              </a:rPr>
              <a:t>Experienced?</a:t>
            </a:r>
          </a:p>
          <a:p>
            <a:pPr algn="r">
              <a:lnSpc>
                <a:spcPts val="6700"/>
              </a:lnSpc>
            </a:pPr>
            <a:r>
              <a:rPr lang="en-US" sz="6600" b="1" cap="none" spc="0" dirty="0" smtClean="0">
                <a:ln>
                  <a:solidFill>
                    <a:schemeClr val="tx1"/>
                  </a:solidFill>
                </a:ln>
                <a:solidFill>
                  <a:srgbClr val="C00000"/>
                </a:solidFill>
                <a:effectLst>
                  <a:glow rad="101600">
                    <a:schemeClr val="bg1">
                      <a:alpha val="60000"/>
                    </a:schemeClr>
                  </a:glow>
                </a:effectLst>
              </a:rPr>
              <a:t>Weapons?</a:t>
            </a:r>
          </a:p>
        </p:txBody>
      </p:sp>
      <p:sp>
        <p:nvSpPr>
          <p:cNvPr id="7" name="Rectangle 6"/>
          <p:cNvSpPr/>
          <p:nvPr/>
        </p:nvSpPr>
        <p:spPr>
          <a:xfrm>
            <a:off x="14436" y="1250"/>
            <a:ext cx="3626570" cy="1996765"/>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7200" b="1" cap="none" spc="0" dirty="0" smtClean="0">
                <a:ln>
                  <a:solidFill>
                    <a:schemeClr val="tx1"/>
                  </a:solidFill>
                </a:ln>
                <a:solidFill>
                  <a:srgbClr val="C00000"/>
                </a:solidFill>
                <a:effectLst>
                  <a:glow rad="101600">
                    <a:schemeClr val="bg1">
                      <a:alpha val="60000"/>
                    </a:schemeClr>
                  </a:glow>
                </a:effectLst>
              </a:rPr>
              <a:t>David vs.</a:t>
            </a:r>
          </a:p>
          <a:p>
            <a:pPr algn="ctr">
              <a:lnSpc>
                <a:spcPts val="7400"/>
              </a:lnSpc>
            </a:pPr>
            <a:r>
              <a:rPr lang="en-US" sz="7200" b="1" dirty="0" smtClean="0">
                <a:ln>
                  <a:solidFill>
                    <a:schemeClr val="tx1"/>
                  </a:solidFill>
                </a:ln>
                <a:solidFill>
                  <a:srgbClr val="C00000"/>
                </a:solidFill>
                <a:effectLst>
                  <a:glow rad="101600">
                    <a:schemeClr val="bg1">
                      <a:alpha val="60000"/>
                    </a:schemeClr>
                  </a:glow>
                </a:effectLst>
              </a:rPr>
              <a:t>Goliath</a:t>
            </a:r>
            <a:endParaRPr lang="en-US" sz="7200" b="1" cap="none" spc="0" dirty="0" smtClean="0">
              <a:ln>
                <a:solidFill>
                  <a:schemeClr val="tx1"/>
                </a:solidFill>
              </a:ln>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33293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30" y="0"/>
            <a:ext cx="6736830" cy="6782726"/>
          </a:xfrm>
          <a:prstGeom prst="rect">
            <a:avLst/>
          </a:prstGeom>
        </p:spPr>
      </p:pic>
      <p:sp>
        <p:nvSpPr>
          <p:cNvPr id="4" name="Rectangle 3"/>
          <p:cNvSpPr/>
          <p:nvPr/>
        </p:nvSpPr>
        <p:spPr>
          <a:xfrm>
            <a:off x="6730999" y="13950"/>
            <a:ext cx="5396175" cy="6768776"/>
          </a:xfrm>
          <a:prstGeom prst="rect">
            <a:avLst/>
          </a:prstGeom>
          <a:noFill/>
          <a:effectLst>
            <a:glow rad="228600">
              <a:schemeClr val="bg1">
                <a:alpha val="40000"/>
              </a:schemeClr>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ts val="7400"/>
              </a:lnSpc>
            </a:pPr>
            <a:r>
              <a:rPr lang="en-US" sz="8000" b="1" cap="none" spc="0" dirty="0" smtClean="0">
                <a:ln>
                  <a:solidFill>
                    <a:schemeClr val="tx1"/>
                  </a:solidFill>
                </a:ln>
                <a:solidFill>
                  <a:srgbClr val="C00000"/>
                </a:solidFill>
                <a:effectLst/>
              </a:rPr>
              <a:t>God took every </a:t>
            </a:r>
            <a:r>
              <a:rPr lang="en-US" sz="8000" b="1" dirty="0" smtClean="0">
                <a:ln>
                  <a:solidFill>
                    <a:schemeClr val="tx1"/>
                  </a:solidFill>
                </a:ln>
                <a:solidFill>
                  <a:srgbClr val="C00000"/>
                </a:solidFill>
              </a:rPr>
              <a:t>possible </a:t>
            </a:r>
            <a:r>
              <a:rPr lang="en-US" sz="7200" b="1" cap="none" spc="0" dirty="0" smtClean="0">
                <a:ln>
                  <a:solidFill>
                    <a:schemeClr val="tx1"/>
                  </a:solidFill>
                </a:ln>
                <a:solidFill>
                  <a:srgbClr val="C00000"/>
                </a:solidFill>
                <a:effectLst/>
              </a:rPr>
              <a:t>disadvantage</a:t>
            </a:r>
            <a:r>
              <a:rPr lang="en-US" sz="8000" b="1" cap="none" spc="0" dirty="0" smtClean="0">
                <a:ln>
                  <a:solidFill>
                    <a:schemeClr val="tx1"/>
                  </a:solidFill>
                </a:ln>
                <a:solidFill>
                  <a:srgbClr val="C00000"/>
                </a:solidFill>
                <a:effectLst/>
              </a:rPr>
              <a:t> and still won the fight.</a:t>
            </a:r>
          </a:p>
        </p:txBody>
      </p:sp>
    </p:spTree>
    <p:extLst>
      <p:ext uri="{BB962C8B-B14F-4D97-AF65-F5344CB8AC3E}">
        <p14:creationId xmlns:p14="http://schemas.microsoft.com/office/powerpoint/2010/main" val="1866957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5278" b="5138"/>
          <a:stretch/>
        </p:blipFill>
        <p:spPr>
          <a:xfrm>
            <a:off x="0" y="0"/>
            <a:ext cx="12192000" cy="6858000"/>
          </a:xfrm>
          <a:prstGeom prst="rect">
            <a:avLst/>
          </a:prstGeom>
        </p:spPr>
      </p:pic>
      <p:sp>
        <p:nvSpPr>
          <p:cNvPr id="3" name="Rectangle 2"/>
          <p:cNvSpPr/>
          <p:nvPr/>
        </p:nvSpPr>
        <p:spPr>
          <a:xfrm>
            <a:off x="5966751" y="0"/>
            <a:ext cx="6235938" cy="1759456"/>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6500"/>
              </a:lnSpc>
            </a:pPr>
            <a:r>
              <a:rPr lang="en-US" sz="7200" b="1" dirty="0">
                <a:ln>
                  <a:solidFill>
                    <a:schemeClr val="tx1"/>
                  </a:solidFill>
                </a:ln>
                <a:solidFill>
                  <a:srgbClr val="C00000"/>
                </a:solidFill>
                <a:effectLst>
                  <a:glow rad="101600">
                    <a:schemeClr val="bg1">
                      <a:alpha val="60000"/>
                    </a:schemeClr>
                  </a:glow>
                </a:effectLst>
              </a:rPr>
              <a:t>Pharaoh's </a:t>
            </a:r>
            <a:r>
              <a:rPr lang="en-US" sz="7200" b="1" dirty="0" smtClean="0">
                <a:ln>
                  <a:solidFill>
                    <a:schemeClr val="tx1"/>
                  </a:solidFill>
                </a:ln>
                <a:solidFill>
                  <a:srgbClr val="C00000"/>
                </a:solidFill>
                <a:effectLst>
                  <a:glow rad="101600">
                    <a:schemeClr val="bg1">
                      <a:alpha val="60000"/>
                    </a:schemeClr>
                  </a:glow>
                </a:effectLst>
              </a:rPr>
              <a:t>Army</a:t>
            </a:r>
            <a:endParaRPr lang="en-US" sz="7200" b="1" cap="none" spc="0" dirty="0" smtClean="0">
              <a:ln>
                <a:solidFill>
                  <a:schemeClr val="tx1"/>
                </a:solidFill>
              </a:ln>
              <a:solidFill>
                <a:srgbClr val="C00000"/>
              </a:solidFill>
              <a:effectLst>
                <a:glow rad="101600">
                  <a:schemeClr val="bg1">
                    <a:alpha val="60000"/>
                  </a:schemeClr>
                </a:glow>
              </a:effectLst>
            </a:endParaRPr>
          </a:p>
          <a:p>
            <a:pPr algn="ctr">
              <a:lnSpc>
                <a:spcPts val="6500"/>
              </a:lnSpc>
            </a:pPr>
            <a:r>
              <a:rPr lang="en-US" sz="7200" b="1" dirty="0" smtClean="0">
                <a:ln>
                  <a:solidFill>
                    <a:schemeClr val="tx1"/>
                  </a:solidFill>
                </a:ln>
                <a:solidFill>
                  <a:srgbClr val="C00000"/>
                </a:solidFill>
                <a:effectLst>
                  <a:glow rad="101600">
                    <a:schemeClr val="bg1">
                      <a:alpha val="60000"/>
                    </a:schemeClr>
                  </a:glow>
                </a:effectLst>
              </a:rPr>
              <a:t>vs. Israelites</a:t>
            </a:r>
            <a:endParaRPr lang="en-US" sz="4400" b="1" cap="none" spc="0" dirty="0" smtClean="0">
              <a:ln>
                <a:solidFill>
                  <a:schemeClr val="tx1"/>
                </a:solidFill>
              </a:ln>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36786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ibleseriesguide.com/gallery/fullphotos/2-1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4547" y="0"/>
            <a:ext cx="6208110" cy="1759456"/>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6500"/>
              </a:lnSpc>
            </a:pPr>
            <a:r>
              <a:rPr lang="en-US" sz="7200" b="1" cap="none" spc="0" dirty="0" smtClean="0">
                <a:ln>
                  <a:solidFill>
                    <a:schemeClr val="tx1"/>
                  </a:solidFill>
                </a:ln>
                <a:solidFill>
                  <a:srgbClr val="C00000"/>
                </a:solidFill>
                <a:effectLst>
                  <a:glow rad="101600">
                    <a:schemeClr val="bg1">
                      <a:alpha val="60000"/>
                    </a:schemeClr>
                  </a:glow>
                </a:effectLst>
              </a:rPr>
              <a:t>Pharaoh’s Army</a:t>
            </a:r>
          </a:p>
          <a:p>
            <a:pPr algn="ctr">
              <a:lnSpc>
                <a:spcPts val="6500"/>
              </a:lnSpc>
            </a:pPr>
            <a:r>
              <a:rPr lang="en-US" sz="7200" b="1" dirty="0" smtClean="0">
                <a:ln>
                  <a:solidFill>
                    <a:schemeClr val="tx1"/>
                  </a:solidFill>
                </a:ln>
                <a:solidFill>
                  <a:srgbClr val="C00000"/>
                </a:solidFill>
                <a:effectLst>
                  <a:glow rad="101600">
                    <a:schemeClr val="bg1">
                      <a:alpha val="60000"/>
                    </a:schemeClr>
                  </a:glow>
                </a:effectLst>
              </a:rPr>
              <a:t>All Dead</a:t>
            </a:r>
            <a:endParaRPr lang="en-US" sz="4400" b="1" cap="none" spc="0" dirty="0" smtClean="0">
              <a:ln>
                <a:solidFill>
                  <a:schemeClr val="tx1"/>
                </a:solidFill>
              </a:ln>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3895516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666" t="847"/>
          <a:stretch/>
        </p:blipFill>
        <p:spPr>
          <a:xfrm>
            <a:off x="0" y="0"/>
            <a:ext cx="12192000" cy="6858000"/>
          </a:xfrm>
          <a:prstGeom prst="rect">
            <a:avLst/>
          </a:prstGeom>
        </p:spPr>
      </p:pic>
      <p:sp>
        <p:nvSpPr>
          <p:cNvPr id="4" name="Rectangle 3"/>
          <p:cNvSpPr/>
          <p:nvPr/>
        </p:nvSpPr>
        <p:spPr>
          <a:xfrm>
            <a:off x="5757700" y="3918734"/>
            <a:ext cx="4762201" cy="2939266"/>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8000" b="1" cap="none" spc="0" dirty="0" smtClean="0">
                <a:ln>
                  <a:solidFill>
                    <a:schemeClr val="tx1"/>
                  </a:solidFill>
                </a:ln>
                <a:solidFill>
                  <a:srgbClr val="C00000"/>
                </a:solidFill>
                <a:effectLst>
                  <a:glow rad="228600">
                    <a:schemeClr val="bg1">
                      <a:alpha val="40000"/>
                    </a:schemeClr>
                  </a:glow>
                </a:effectLst>
              </a:rPr>
              <a:t>Gideon vs.</a:t>
            </a:r>
          </a:p>
          <a:p>
            <a:pPr algn="ctr">
              <a:lnSpc>
                <a:spcPts val="7400"/>
              </a:lnSpc>
            </a:pPr>
            <a:r>
              <a:rPr lang="en-US" sz="8000" b="1" dirty="0" err="1" smtClean="0">
                <a:ln>
                  <a:solidFill>
                    <a:schemeClr val="tx1"/>
                  </a:solidFill>
                </a:ln>
                <a:solidFill>
                  <a:srgbClr val="C00000"/>
                </a:solidFill>
                <a:effectLst>
                  <a:glow rad="228600">
                    <a:schemeClr val="bg1">
                      <a:alpha val="40000"/>
                    </a:schemeClr>
                  </a:glow>
                </a:effectLst>
              </a:rPr>
              <a:t>Midianites</a:t>
            </a:r>
            <a:endParaRPr lang="en-US" sz="8000" b="1" dirty="0" smtClean="0">
              <a:ln>
                <a:solidFill>
                  <a:schemeClr val="tx1"/>
                </a:solidFill>
              </a:ln>
              <a:solidFill>
                <a:srgbClr val="C00000"/>
              </a:solidFill>
              <a:effectLst>
                <a:glow rad="228600">
                  <a:schemeClr val="bg1">
                    <a:alpha val="40000"/>
                  </a:schemeClr>
                </a:glow>
              </a:effectLst>
            </a:endParaRPr>
          </a:p>
          <a:p>
            <a:pPr algn="ctr">
              <a:lnSpc>
                <a:spcPts val="7400"/>
              </a:lnSpc>
            </a:pPr>
            <a:r>
              <a:rPr lang="en-US" sz="4800" b="1" cap="none" spc="0" dirty="0" smtClean="0">
                <a:ln>
                  <a:solidFill>
                    <a:schemeClr val="tx1"/>
                  </a:solidFill>
                </a:ln>
                <a:solidFill>
                  <a:srgbClr val="C00000"/>
                </a:solidFill>
                <a:effectLst>
                  <a:glow rad="228600">
                    <a:schemeClr val="bg1">
                      <a:alpha val="40000"/>
                    </a:schemeClr>
                  </a:glow>
                </a:effectLst>
              </a:rPr>
              <a:t>300 vs. +100,000</a:t>
            </a:r>
          </a:p>
        </p:txBody>
      </p:sp>
    </p:spTree>
    <p:extLst>
      <p:ext uri="{BB962C8B-B14F-4D97-AF65-F5344CB8AC3E}">
        <p14:creationId xmlns:p14="http://schemas.microsoft.com/office/powerpoint/2010/main" val="238635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375"/>
          <a:stretch/>
        </p:blipFill>
        <p:spPr>
          <a:xfrm>
            <a:off x="1" y="-214650"/>
            <a:ext cx="12192000" cy="7072650"/>
          </a:xfrm>
          <a:prstGeom prst="rect">
            <a:avLst/>
          </a:prstGeom>
        </p:spPr>
      </p:pic>
      <p:sp>
        <p:nvSpPr>
          <p:cNvPr id="4" name="Rectangle 3"/>
          <p:cNvSpPr/>
          <p:nvPr/>
        </p:nvSpPr>
        <p:spPr>
          <a:xfrm>
            <a:off x="1560183" y="-214650"/>
            <a:ext cx="8675773" cy="1862048"/>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r>
              <a:rPr lang="en-US" sz="11500" b="1" cap="none" spc="0" dirty="0" smtClean="0">
                <a:ln w="6350">
                  <a:solidFill>
                    <a:schemeClr val="tx1"/>
                  </a:solidFill>
                </a:ln>
                <a:solidFill>
                  <a:srgbClr val="C00000"/>
                </a:solidFill>
                <a:effectLst/>
              </a:rPr>
              <a:t>Only 300 men</a:t>
            </a:r>
          </a:p>
        </p:txBody>
      </p:sp>
    </p:spTree>
    <p:extLst>
      <p:ext uri="{BB962C8B-B14F-4D97-AF65-F5344CB8AC3E}">
        <p14:creationId xmlns:p14="http://schemas.microsoft.com/office/powerpoint/2010/main" val="126506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5000"/>
          <a:stretch/>
        </p:blipFill>
        <p:spPr>
          <a:xfrm>
            <a:off x="0" y="0"/>
            <a:ext cx="12192000" cy="6858000"/>
          </a:xfrm>
          <a:prstGeom prst="rect">
            <a:avLst/>
          </a:prstGeom>
        </p:spPr>
      </p:pic>
      <p:sp>
        <p:nvSpPr>
          <p:cNvPr id="4" name="Rectangle 3"/>
          <p:cNvSpPr/>
          <p:nvPr/>
        </p:nvSpPr>
        <p:spPr>
          <a:xfrm>
            <a:off x="14436" y="1250"/>
            <a:ext cx="567516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6000" b="1" cap="none" spc="0" dirty="0" smtClean="0">
                <a:ln>
                  <a:solidFill>
                    <a:schemeClr val="tx1"/>
                  </a:solidFill>
                </a:ln>
                <a:solidFill>
                  <a:srgbClr val="C00000"/>
                </a:solidFill>
                <a:effectLst>
                  <a:glow rad="101600">
                    <a:schemeClr val="bg1">
                      <a:alpha val="60000"/>
                    </a:schemeClr>
                  </a:glow>
                </a:effectLst>
              </a:rPr>
              <a:t>David vs. </a:t>
            </a:r>
            <a:r>
              <a:rPr lang="en-US" sz="6000" b="1" dirty="0" smtClean="0">
                <a:ln>
                  <a:solidFill>
                    <a:schemeClr val="tx1"/>
                  </a:solidFill>
                </a:ln>
                <a:solidFill>
                  <a:srgbClr val="C00000"/>
                </a:solidFill>
                <a:effectLst>
                  <a:glow rad="101600">
                    <a:schemeClr val="bg1">
                      <a:alpha val="60000"/>
                    </a:schemeClr>
                  </a:glow>
                </a:effectLst>
              </a:rPr>
              <a:t>Goliath</a:t>
            </a:r>
            <a:endParaRPr lang="en-US" sz="6000" b="1" cap="none" spc="0" dirty="0" smtClean="0">
              <a:ln>
                <a:solidFill>
                  <a:schemeClr val="tx1"/>
                </a:solidFill>
              </a:ln>
              <a:solidFill>
                <a:srgbClr val="C00000"/>
              </a:solidFill>
              <a:effectLst>
                <a:glow rad="101600">
                  <a:schemeClr val="bg1">
                    <a:alpha val="60000"/>
                  </a:schemeClr>
                </a:glow>
              </a:effectLst>
            </a:endParaRPr>
          </a:p>
        </p:txBody>
      </p:sp>
      <p:sp>
        <p:nvSpPr>
          <p:cNvPr id="5" name="Rectangle 4"/>
          <p:cNvSpPr/>
          <p:nvPr/>
        </p:nvSpPr>
        <p:spPr>
          <a:xfrm>
            <a:off x="0" y="2190824"/>
            <a:ext cx="4747582" cy="1759456"/>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6500"/>
              </a:lnSpc>
            </a:pPr>
            <a:r>
              <a:rPr lang="en-US" sz="6000" b="1" cap="none" spc="0" dirty="0" smtClean="0">
                <a:ln>
                  <a:solidFill>
                    <a:schemeClr val="tx1"/>
                  </a:solidFill>
                </a:ln>
                <a:solidFill>
                  <a:srgbClr val="C00000"/>
                </a:solidFill>
                <a:effectLst>
                  <a:glow rad="101600">
                    <a:schemeClr val="bg1">
                      <a:alpha val="60000"/>
                    </a:schemeClr>
                  </a:glow>
                </a:effectLst>
              </a:rPr>
              <a:t>Pharos's Army</a:t>
            </a:r>
          </a:p>
          <a:p>
            <a:pPr algn="ctr">
              <a:lnSpc>
                <a:spcPts val="6500"/>
              </a:lnSpc>
            </a:pPr>
            <a:r>
              <a:rPr lang="en-US" sz="6000" b="1" dirty="0" smtClean="0">
                <a:ln>
                  <a:solidFill>
                    <a:schemeClr val="tx1"/>
                  </a:solidFill>
                </a:ln>
                <a:solidFill>
                  <a:srgbClr val="C00000"/>
                </a:solidFill>
                <a:effectLst>
                  <a:glow rad="101600">
                    <a:schemeClr val="bg1">
                      <a:alpha val="60000"/>
                    </a:schemeClr>
                  </a:glow>
                </a:effectLst>
              </a:rPr>
              <a:t>vs. Israelites</a:t>
            </a:r>
            <a:endParaRPr lang="en-US" sz="3600" b="1" cap="none" spc="0" dirty="0" smtClean="0">
              <a:ln>
                <a:solidFill>
                  <a:schemeClr val="tx1"/>
                </a:solidFill>
              </a:ln>
              <a:solidFill>
                <a:srgbClr val="C00000"/>
              </a:solidFill>
              <a:effectLst>
                <a:glow rad="101600">
                  <a:schemeClr val="bg1">
                    <a:alpha val="60000"/>
                  </a:schemeClr>
                </a:glow>
              </a:effectLst>
            </a:endParaRPr>
          </a:p>
        </p:txBody>
      </p:sp>
      <p:sp>
        <p:nvSpPr>
          <p:cNvPr id="6" name="Rectangle 5"/>
          <p:cNvSpPr/>
          <p:nvPr/>
        </p:nvSpPr>
        <p:spPr>
          <a:xfrm>
            <a:off x="179886" y="4867712"/>
            <a:ext cx="3922164" cy="1990288"/>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6600" b="1" cap="none" spc="0" dirty="0" smtClean="0">
                <a:ln>
                  <a:solidFill>
                    <a:schemeClr val="tx1"/>
                  </a:solidFill>
                </a:ln>
                <a:solidFill>
                  <a:srgbClr val="C00000"/>
                </a:solidFill>
                <a:effectLst>
                  <a:glow rad="101600">
                    <a:schemeClr val="bg1">
                      <a:alpha val="60000"/>
                    </a:schemeClr>
                  </a:glow>
                </a:effectLst>
              </a:rPr>
              <a:t>Gideon vs.</a:t>
            </a:r>
          </a:p>
          <a:p>
            <a:pPr algn="ctr">
              <a:lnSpc>
                <a:spcPts val="7400"/>
              </a:lnSpc>
            </a:pPr>
            <a:r>
              <a:rPr lang="en-US" sz="6600" b="1" dirty="0" err="1" smtClean="0">
                <a:ln>
                  <a:solidFill>
                    <a:schemeClr val="tx1"/>
                  </a:solidFill>
                </a:ln>
                <a:solidFill>
                  <a:srgbClr val="C00000"/>
                </a:solidFill>
                <a:effectLst>
                  <a:glow rad="101600">
                    <a:schemeClr val="bg1">
                      <a:alpha val="60000"/>
                    </a:schemeClr>
                  </a:glow>
                </a:effectLst>
              </a:rPr>
              <a:t>Midianites</a:t>
            </a:r>
            <a:endParaRPr lang="en-US" sz="4000" b="1" cap="none" spc="0" dirty="0" smtClean="0">
              <a:ln>
                <a:solidFill>
                  <a:schemeClr val="tx1"/>
                </a:solidFill>
              </a:ln>
              <a:solidFill>
                <a:srgbClr val="C00000"/>
              </a:solidFill>
              <a:effectLst>
                <a:glow rad="101600">
                  <a:schemeClr val="bg1">
                    <a:alpha val="60000"/>
                  </a:schemeClr>
                </a:glow>
              </a:effectLst>
            </a:endParaRPr>
          </a:p>
        </p:txBody>
      </p:sp>
      <p:sp>
        <p:nvSpPr>
          <p:cNvPr id="7" name="Bent Arrow 6"/>
          <p:cNvSpPr/>
          <p:nvPr/>
        </p:nvSpPr>
        <p:spPr>
          <a:xfrm flipV="1">
            <a:off x="2368309" y="892030"/>
            <a:ext cx="2115201" cy="1042561"/>
          </a:xfrm>
          <a:prstGeom prst="bentArrow">
            <a:avLst>
              <a:gd name="adj1" fmla="val 23782"/>
              <a:gd name="adj2" fmla="val 40227"/>
              <a:gd name="adj3" fmla="val 50000"/>
              <a:gd name="adj4" fmla="val 3887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solidFill>
                <a:schemeClr val="tx1"/>
              </a:solidFill>
            </a:endParaRPr>
          </a:p>
        </p:txBody>
      </p:sp>
      <p:sp>
        <p:nvSpPr>
          <p:cNvPr id="8" name="Bent Arrow 7"/>
          <p:cNvSpPr/>
          <p:nvPr/>
        </p:nvSpPr>
        <p:spPr>
          <a:xfrm flipV="1">
            <a:off x="2578101" y="3761026"/>
            <a:ext cx="1905410" cy="950671"/>
          </a:xfrm>
          <a:prstGeom prst="bentArrow">
            <a:avLst>
              <a:gd name="adj1" fmla="val 27874"/>
              <a:gd name="adj2" fmla="val 40227"/>
              <a:gd name="adj3" fmla="val 50000"/>
              <a:gd name="adj4" fmla="val 3887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solidFill>
                <a:schemeClr val="tx1"/>
              </a:solidFill>
            </a:endParaRPr>
          </a:p>
        </p:txBody>
      </p:sp>
      <p:sp>
        <p:nvSpPr>
          <p:cNvPr id="9" name="Up Arrow 8"/>
          <p:cNvSpPr/>
          <p:nvPr/>
        </p:nvSpPr>
        <p:spPr>
          <a:xfrm rot="5400000">
            <a:off x="4125656" y="5107243"/>
            <a:ext cx="857250" cy="1628263"/>
          </a:xfrm>
          <a:prstGeom prst="upArrow">
            <a:avLst>
              <a:gd name="adj1" fmla="val 26364"/>
              <a:gd name="adj2"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solidFill>
                <a:schemeClr val="tx1"/>
              </a:solidFill>
            </a:endParaRPr>
          </a:p>
        </p:txBody>
      </p:sp>
      <p:sp>
        <p:nvSpPr>
          <p:cNvPr id="10" name="Rectangle 9"/>
          <p:cNvSpPr/>
          <p:nvPr/>
        </p:nvSpPr>
        <p:spPr>
          <a:xfrm>
            <a:off x="8996105" y="3391856"/>
            <a:ext cx="3224857" cy="3439403"/>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8700"/>
              </a:lnSpc>
            </a:pPr>
            <a:r>
              <a:rPr lang="en-US" sz="8000" b="1" cap="none" spc="0" dirty="0" smtClean="0">
                <a:ln>
                  <a:solidFill>
                    <a:schemeClr val="tx1"/>
                  </a:solidFill>
                </a:ln>
                <a:solidFill>
                  <a:srgbClr val="C00000"/>
                </a:solidFill>
                <a:effectLst/>
              </a:rPr>
              <a:t>The</a:t>
            </a:r>
          </a:p>
          <a:p>
            <a:pPr algn="ctr">
              <a:lnSpc>
                <a:spcPts val="8700"/>
              </a:lnSpc>
            </a:pPr>
            <a:r>
              <a:rPr lang="en-US" sz="8000" b="1" dirty="0" smtClean="0">
                <a:ln>
                  <a:solidFill>
                    <a:schemeClr val="tx1"/>
                  </a:solidFill>
                </a:ln>
                <a:solidFill>
                  <a:srgbClr val="C00000"/>
                </a:solidFill>
                <a:effectLst/>
              </a:rPr>
              <a:t>Big</a:t>
            </a:r>
          </a:p>
          <a:p>
            <a:pPr algn="ctr">
              <a:lnSpc>
                <a:spcPts val="8700"/>
              </a:lnSpc>
            </a:pPr>
            <a:r>
              <a:rPr lang="en-US" sz="8000" b="1" cap="none" spc="0" dirty="0" smtClean="0">
                <a:ln>
                  <a:solidFill>
                    <a:schemeClr val="tx1"/>
                  </a:solidFill>
                </a:ln>
                <a:solidFill>
                  <a:srgbClr val="C00000"/>
                </a:solidFill>
                <a:effectLst/>
              </a:rPr>
              <a:t>Victory</a:t>
            </a:r>
            <a:endParaRPr lang="en-US" sz="4800" b="1" cap="none" spc="0" dirty="0" smtClean="0">
              <a:ln>
                <a:solidFill>
                  <a:schemeClr val="tx1"/>
                </a:solidFill>
              </a:ln>
              <a:solidFill>
                <a:srgbClr val="C00000"/>
              </a:solidFill>
              <a:effectLst/>
            </a:endParaRPr>
          </a:p>
        </p:txBody>
      </p:sp>
    </p:spTree>
    <p:extLst>
      <p:ext uri="{BB962C8B-B14F-4D97-AF65-F5344CB8AC3E}">
        <p14:creationId xmlns:p14="http://schemas.microsoft.com/office/powerpoint/2010/main" val="2237911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8704"/>
          <a:stretch/>
        </p:blipFill>
        <p:spPr>
          <a:xfrm>
            <a:off x="0" y="0"/>
            <a:ext cx="12192000" cy="6858000"/>
          </a:xfrm>
          <a:prstGeom prst="rect">
            <a:avLst/>
          </a:prstGeom>
        </p:spPr>
      </p:pic>
      <p:sp>
        <p:nvSpPr>
          <p:cNvPr id="5" name="Rectangle 4"/>
          <p:cNvSpPr/>
          <p:nvPr/>
        </p:nvSpPr>
        <p:spPr>
          <a:xfrm>
            <a:off x="14436" y="1250"/>
            <a:ext cx="9205764" cy="6324808"/>
          </a:xfrm>
          <a:prstGeom prst="rect">
            <a:avLst/>
          </a:prstGeom>
          <a:noFill/>
          <a:effectLst>
            <a:glow rad="228600">
              <a:schemeClr val="bg1">
                <a:alpha val="40000"/>
              </a:schemeClr>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ts val="8100"/>
              </a:lnSpc>
            </a:pPr>
            <a:r>
              <a:rPr lang="en-US" sz="6600" b="1" cap="none" spc="0" dirty="0" smtClean="0">
                <a:ln>
                  <a:solidFill>
                    <a:srgbClr val="C00000"/>
                  </a:solidFill>
                </a:ln>
                <a:solidFill>
                  <a:srgbClr val="C00000"/>
                </a:solidFill>
                <a:effectLst>
                  <a:glow rad="101600">
                    <a:schemeClr val="bg1">
                      <a:alpha val="40000"/>
                    </a:schemeClr>
                  </a:glow>
                </a:effectLst>
              </a:rPr>
              <a:t>At the Cross</a:t>
            </a:r>
          </a:p>
          <a:p>
            <a:pPr>
              <a:lnSpc>
                <a:spcPts val="8100"/>
              </a:lnSpc>
            </a:pPr>
            <a:r>
              <a:rPr lang="en-US" sz="6600" b="1" dirty="0" smtClean="0">
                <a:ln>
                  <a:solidFill>
                    <a:srgbClr val="C00000"/>
                  </a:solidFill>
                </a:ln>
                <a:solidFill>
                  <a:srgbClr val="C00000"/>
                </a:solidFill>
                <a:effectLst>
                  <a:glow rad="101600">
                    <a:schemeClr val="bg1">
                      <a:alpha val="40000"/>
                    </a:schemeClr>
                  </a:glow>
                </a:effectLst>
              </a:rPr>
              <a:t>The War of Good vs. Evil was Finished.</a:t>
            </a:r>
          </a:p>
          <a:p>
            <a:pPr>
              <a:lnSpc>
                <a:spcPts val="8100"/>
              </a:lnSpc>
            </a:pPr>
            <a:r>
              <a:rPr lang="en-US" sz="6600" b="1" cap="none" spc="0" dirty="0" smtClean="0">
                <a:ln>
                  <a:solidFill>
                    <a:srgbClr val="C00000"/>
                  </a:solidFill>
                </a:ln>
                <a:solidFill>
                  <a:srgbClr val="C00000"/>
                </a:solidFill>
                <a:effectLst>
                  <a:glow rad="101600">
                    <a:schemeClr val="bg1">
                      <a:alpha val="40000"/>
                    </a:schemeClr>
                  </a:glow>
                </a:effectLst>
              </a:rPr>
              <a:t>evil was Conquered.</a:t>
            </a:r>
          </a:p>
          <a:p>
            <a:pPr>
              <a:lnSpc>
                <a:spcPts val="8100"/>
              </a:lnSpc>
            </a:pPr>
            <a:r>
              <a:rPr lang="en-US" sz="6600" b="1" cap="none" spc="0" dirty="0" smtClean="0">
                <a:ln>
                  <a:solidFill>
                    <a:srgbClr val="C00000"/>
                  </a:solidFill>
                </a:ln>
                <a:solidFill>
                  <a:srgbClr val="C00000"/>
                </a:solidFill>
                <a:effectLst>
                  <a:glow rad="101600">
                    <a:schemeClr val="bg1">
                      <a:alpha val="40000"/>
                    </a:schemeClr>
                  </a:glow>
                </a:effectLst>
              </a:rPr>
              <a:t>satan was defeated.</a:t>
            </a:r>
          </a:p>
          <a:p>
            <a:pPr>
              <a:lnSpc>
                <a:spcPts val="8100"/>
              </a:lnSpc>
            </a:pPr>
            <a:r>
              <a:rPr lang="en-US" sz="6600" b="1" dirty="0" smtClean="0">
                <a:ln>
                  <a:solidFill>
                    <a:srgbClr val="C00000"/>
                  </a:solidFill>
                </a:ln>
                <a:solidFill>
                  <a:srgbClr val="C00000"/>
                </a:solidFill>
                <a:effectLst>
                  <a:glow rad="101600">
                    <a:schemeClr val="bg1">
                      <a:alpha val="40000"/>
                    </a:schemeClr>
                  </a:glow>
                </a:effectLst>
              </a:rPr>
              <a:t>Jesus was Victorious.</a:t>
            </a:r>
            <a:endParaRPr lang="en-US" sz="6600" b="1" cap="none" spc="0" dirty="0" smtClean="0">
              <a:ln>
                <a:solidFill>
                  <a:srgbClr val="C00000"/>
                </a:solidFill>
              </a:ln>
              <a:solidFill>
                <a:srgbClr val="C00000"/>
              </a:solidFill>
              <a:effectLst>
                <a:glow rad="101600">
                  <a:schemeClr val="bg1">
                    <a:alpha val="40000"/>
                  </a:schemeClr>
                </a:glow>
              </a:effectLst>
            </a:endParaRPr>
          </a:p>
        </p:txBody>
      </p:sp>
    </p:spTree>
    <p:extLst>
      <p:ext uri="{BB962C8B-B14F-4D97-AF65-F5344CB8AC3E}">
        <p14:creationId xmlns:p14="http://schemas.microsoft.com/office/powerpoint/2010/main" val="156935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 y="0"/>
            <a:ext cx="12192004" cy="6858000"/>
          </a:xfrm>
          <a:prstGeom prst="rect">
            <a:avLst/>
          </a:prstGeom>
        </p:spPr>
      </p:pic>
      <p:sp>
        <p:nvSpPr>
          <p:cNvPr id="5" name="Rectangle 4"/>
          <p:cNvSpPr/>
          <p:nvPr/>
        </p:nvSpPr>
        <p:spPr>
          <a:xfrm>
            <a:off x="285549" y="-112031"/>
            <a:ext cx="12124161" cy="470898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nSpc>
                <a:spcPts val="7200"/>
              </a:lnSpc>
            </a:pPr>
            <a:r>
              <a:rPr lang="en-US" sz="8000" b="1" cap="none" spc="0" dirty="0" smtClean="0">
                <a:ln>
                  <a:solidFill>
                    <a:schemeClr val="tx1"/>
                  </a:solidFill>
                </a:ln>
                <a:solidFill>
                  <a:srgbClr val="C00000"/>
                </a:solidFill>
                <a:effectLst/>
              </a:rPr>
              <a:t>See the Cross in a new way,</a:t>
            </a:r>
          </a:p>
          <a:p>
            <a:pPr>
              <a:lnSpc>
                <a:spcPts val="7200"/>
              </a:lnSpc>
            </a:pPr>
            <a:r>
              <a:rPr lang="en-US" sz="7200" b="1" dirty="0" smtClean="0">
                <a:ln>
                  <a:solidFill>
                    <a:schemeClr val="tx1"/>
                  </a:solidFill>
                </a:ln>
                <a:solidFill>
                  <a:srgbClr val="C00000"/>
                </a:solidFill>
              </a:rPr>
              <a:t>a way</a:t>
            </a:r>
          </a:p>
          <a:p>
            <a:pPr>
              <a:lnSpc>
                <a:spcPts val="7200"/>
              </a:lnSpc>
            </a:pPr>
            <a:r>
              <a:rPr lang="en-US" sz="7200" b="1" dirty="0" smtClean="0">
                <a:ln>
                  <a:solidFill>
                    <a:schemeClr val="tx1"/>
                  </a:solidFill>
                </a:ln>
                <a:solidFill>
                  <a:srgbClr val="C00000"/>
                </a:solidFill>
              </a:rPr>
              <a:t>you’ve never</a:t>
            </a:r>
          </a:p>
          <a:p>
            <a:pPr>
              <a:lnSpc>
                <a:spcPts val="7200"/>
              </a:lnSpc>
            </a:pPr>
            <a:r>
              <a:rPr lang="en-US" sz="6600" b="1" cap="none" spc="0" dirty="0" smtClean="0">
                <a:ln>
                  <a:solidFill>
                    <a:schemeClr val="tx1"/>
                  </a:solidFill>
                </a:ln>
                <a:solidFill>
                  <a:srgbClr val="C00000"/>
                </a:solidFill>
                <a:effectLst/>
              </a:rPr>
              <a:t>thought</a:t>
            </a:r>
          </a:p>
          <a:p>
            <a:pPr>
              <a:lnSpc>
                <a:spcPts val="7200"/>
              </a:lnSpc>
            </a:pPr>
            <a:r>
              <a:rPr lang="en-US" sz="6600" b="1" cap="none" spc="0" dirty="0" smtClean="0">
                <a:ln>
                  <a:solidFill>
                    <a:schemeClr val="tx1"/>
                  </a:solidFill>
                </a:ln>
                <a:solidFill>
                  <a:srgbClr val="C00000"/>
                </a:solidFill>
                <a:effectLst/>
              </a:rPr>
              <a:t>of before.</a:t>
            </a:r>
            <a:endParaRPr lang="en-US" sz="7200" b="1" cap="none" spc="0" dirty="0" smtClean="0">
              <a:ln>
                <a:solidFill>
                  <a:schemeClr val="tx1"/>
                </a:solidFill>
              </a:ln>
              <a:solidFill>
                <a:srgbClr val="C00000"/>
              </a:solidFill>
              <a:effectLst/>
            </a:endParaRPr>
          </a:p>
        </p:txBody>
      </p:sp>
    </p:spTree>
    <p:extLst>
      <p:ext uri="{BB962C8B-B14F-4D97-AF65-F5344CB8AC3E}">
        <p14:creationId xmlns:p14="http://schemas.microsoft.com/office/powerpoint/2010/main" val="2831049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4" name="Picture 4" descr="https://s-media-cache-ak0.pinimg.com/originals/c9/10/83/c9108377e4339f0abb6c673843d7149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29498" y="0"/>
            <a:ext cx="12221498" cy="69306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36" y="77450"/>
            <a:ext cx="12177564" cy="1196418"/>
          </a:xfrm>
          <a:prstGeom prst="rect">
            <a:avLst/>
          </a:prstGeom>
          <a:noFill/>
          <a:effectLst>
            <a:glow rad="228600">
              <a:schemeClr val="bg1">
                <a:alpha val="40000"/>
              </a:schemeClr>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ts val="8100"/>
              </a:lnSpc>
            </a:pPr>
            <a:r>
              <a:rPr lang="en-US" sz="9600" b="1" cap="none" spc="0" dirty="0" smtClean="0">
                <a:ln>
                  <a:solidFill>
                    <a:srgbClr val="C00000"/>
                  </a:solidFill>
                </a:ln>
                <a:solidFill>
                  <a:srgbClr val="C00000"/>
                </a:solidFill>
                <a:effectLst>
                  <a:glow rad="101600">
                    <a:schemeClr val="tx1">
                      <a:alpha val="40000"/>
                    </a:schemeClr>
                  </a:glow>
                </a:effectLst>
              </a:rPr>
              <a:t>At the Cross…</a:t>
            </a:r>
          </a:p>
        </p:txBody>
      </p:sp>
      <p:sp>
        <p:nvSpPr>
          <p:cNvPr id="5" name="Rectangle 4"/>
          <p:cNvSpPr/>
          <p:nvPr/>
        </p:nvSpPr>
        <p:spPr>
          <a:xfrm>
            <a:off x="0" y="1118850"/>
            <a:ext cx="12192000" cy="5811847"/>
          </a:xfrm>
          <a:prstGeom prst="rect">
            <a:avLst/>
          </a:prstGeom>
          <a:noFill/>
          <a:effectLst>
            <a:glow rad="228600">
              <a:schemeClr val="bg1">
                <a:alpha val="40000"/>
              </a:schemeClr>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ts val="8100"/>
              </a:lnSpc>
            </a:pPr>
            <a:r>
              <a:rPr lang="en-US" sz="6600" b="1" cap="none" spc="0" dirty="0" smtClean="0">
                <a:ln w="19050">
                  <a:solidFill>
                    <a:schemeClr val="tx1"/>
                  </a:solidFill>
                </a:ln>
                <a:solidFill>
                  <a:srgbClr val="FF0000"/>
                </a:solidFill>
                <a:effectLst>
                  <a:glow rad="101600">
                    <a:schemeClr val="tx1">
                      <a:alpha val="40000"/>
                    </a:schemeClr>
                  </a:glow>
                </a:effectLst>
              </a:rPr>
              <a:t>1. Who was beaten </a:t>
            </a:r>
            <a:r>
              <a:rPr lang="en-US" sz="6600" b="1" dirty="0" smtClean="0">
                <a:ln w="19050">
                  <a:solidFill>
                    <a:schemeClr val="tx1"/>
                  </a:solidFill>
                </a:ln>
                <a:solidFill>
                  <a:srgbClr val="FF0000"/>
                </a:solidFill>
                <a:effectLst>
                  <a:glow rad="101600">
                    <a:schemeClr val="tx1">
                      <a:alpha val="40000"/>
                    </a:schemeClr>
                  </a:glow>
                </a:effectLst>
              </a:rPr>
              <a:t>&amp; </a:t>
            </a:r>
            <a:r>
              <a:rPr lang="en-US" sz="6600" b="1" cap="none" spc="0" dirty="0" smtClean="0">
                <a:ln w="19050">
                  <a:solidFill>
                    <a:schemeClr val="tx1"/>
                  </a:solidFill>
                </a:ln>
                <a:solidFill>
                  <a:srgbClr val="FF0000"/>
                </a:solidFill>
                <a:effectLst>
                  <a:glow rad="101600">
                    <a:schemeClr val="tx1">
                      <a:alpha val="40000"/>
                    </a:schemeClr>
                  </a:glow>
                </a:effectLst>
              </a:rPr>
              <a:t>disfigured?</a:t>
            </a:r>
          </a:p>
          <a:p>
            <a:pPr>
              <a:lnSpc>
                <a:spcPts val="8100"/>
              </a:lnSpc>
            </a:pPr>
            <a:r>
              <a:rPr lang="en-US" sz="6600" b="1" dirty="0" smtClean="0">
                <a:ln w="19050">
                  <a:solidFill>
                    <a:schemeClr val="tx1"/>
                  </a:solidFill>
                </a:ln>
                <a:solidFill>
                  <a:srgbClr val="FF0000"/>
                </a:solidFill>
                <a:effectLst>
                  <a:glow rad="101600">
                    <a:schemeClr val="tx1">
                      <a:alpha val="40000"/>
                    </a:schemeClr>
                  </a:glow>
                </a:effectLst>
              </a:rPr>
              <a:t>2. Who was stripped?</a:t>
            </a:r>
          </a:p>
          <a:p>
            <a:pPr>
              <a:lnSpc>
                <a:spcPts val="8100"/>
              </a:lnSpc>
            </a:pPr>
            <a:r>
              <a:rPr lang="en-US" sz="6600" b="1" dirty="0" smtClean="0">
                <a:ln w="19050">
                  <a:solidFill>
                    <a:schemeClr val="tx1"/>
                  </a:solidFill>
                </a:ln>
                <a:solidFill>
                  <a:srgbClr val="FF0000"/>
                </a:solidFill>
                <a:effectLst>
                  <a:glow rad="101600">
                    <a:schemeClr val="tx1">
                      <a:alpha val="40000"/>
                    </a:schemeClr>
                  </a:glow>
                </a:effectLst>
              </a:rPr>
              <a:t>3. </a:t>
            </a:r>
            <a:r>
              <a:rPr lang="en-US" sz="6000" b="1" dirty="0" smtClean="0">
                <a:ln w="19050">
                  <a:solidFill>
                    <a:schemeClr val="tx1"/>
                  </a:solidFill>
                </a:ln>
                <a:solidFill>
                  <a:srgbClr val="FF0000"/>
                </a:solidFill>
                <a:effectLst>
                  <a:glow rad="101600">
                    <a:schemeClr val="tx1">
                      <a:alpha val="40000"/>
                    </a:schemeClr>
                  </a:glow>
                </a:effectLst>
              </a:rPr>
              <a:t>Who was humiliated &amp; mocked?</a:t>
            </a:r>
          </a:p>
          <a:p>
            <a:pPr>
              <a:lnSpc>
                <a:spcPts val="8100"/>
              </a:lnSpc>
            </a:pPr>
            <a:r>
              <a:rPr lang="en-US" sz="6600" b="1" cap="none" spc="0" dirty="0" smtClean="0">
                <a:ln w="19050">
                  <a:solidFill>
                    <a:schemeClr val="tx1"/>
                  </a:solidFill>
                </a:ln>
                <a:solidFill>
                  <a:srgbClr val="FF0000"/>
                </a:solidFill>
                <a:effectLst>
                  <a:glow rad="101600">
                    <a:schemeClr val="tx1">
                      <a:alpha val="40000"/>
                    </a:schemeClr>
                  </a:glow>
                </a:effectLst>
              </a:rPr>
              <a:t>4. </a:t>
            </a:r>
            <a:r>
              <a:rPr lang="en-US" sz="6000" b="1" cap="none" spc="0" dirty="0" smtClean="0">
                <a:ln w="19050">
                  <a:solidFill>
                    <a:schemeClr val="tx1"/>
                  </a:solidFill>
                </a:ln>
                <a:solidFill>
                  <a:srgbClr val="FF0000"/>
                </a:solidFill>
                <a:effectLst>
                  <a:glow rad="101600">
                    <a:schemeClr val="tx1">
                      <a:alpha val="40000"/>
                    </a:schemeClr>
                  </a:glow>
                </a:effectLst>
              </a:rPr>
              <a:t>Who was tormented?</a:t>
            </a:r>
          </a:p>
          <a:p>
            <a:pPr>
              <a:lnSpc>
                <a:spcPts val="6100"/>
              </a:lnSpc>
            </a:pPr>
            <a:r>
              <a:rPr lang="en-US" sz="6600" b="1" dirty="0" smtClean="0">
                <a:ln w="19050">
                  <a:solidFill>
                    <a:schemeClr val="tx1"/>
                  </a:solidFill>
                </a:ln>
                <a:solidFill>
                  <a:srgbClr val="FF0000"/>
                </a:solidFill>
                <a:effectLst>
                  <a:glow rad="101600">
                    <a:schemeClr val="tx1">
                      <a:alpha val="40000"/>
                    </a:schemeClr>
                  </a:glow>
                </a:effectLst>
              </a:rPr>
              <a:t>5. </a:t>
            </a:r>
            <a:r>
              <a:rPr lang="en-US" sz="4800" b="1" dirty="0" smtClean="0">
                <a:ln w="19050">
                  <a:solidFill>
                    <a:schemeClr val="tx1"/>
                  </a:solidFill>
                </a:ln>
                <a:solidFill>
                  <a:srgbClr val="FF0000"/>
                </a:solidFill>
                <a:effectLst>
                  <a:glow rad="101600">
                    <a:schemeClr val="tx1">
                      <a:alpha val="40000"/>
                    </a:schemeClr>
                  </a:glow>
                </a:effectLst>
              </a:rPr>
              <a:t>Who was silenced, tied up, locked up &amp; suffered?</a:t>
            </a:r>
            <a:r>
              <a:rPr lang="en-US" sz="6600" b="1" dirty="0" smtClean="0">
                <a:ln w="19050">
                  <a:solidFill>
                    <a:schemeClr val="tx1"/>
                  </a:solidFill>
                </a:ln>
                <a:solidFill>
                  <a:srgbClr val="FF0000"/>
                </a:solidFill>
                <a:effectLst>
                  <a:glow rad="101600">
                    <a:schemeClr val="tx1">
                      <a:alpha val="40000"/>
                    </a:schemeClr>
                  </a:glow>
                </a:effectLst>
              </a:rPr>
              <a:t> </a:t>
            </a:r>
            <a:endParaRPr lang="en-US" sz="6600" b="1" cap="none" spc="0" dirty="0" smtClean="0">
              <a:ln w="19050">
                <a:solidFill>
                  <a:schemeClr val="tx1"/>
                </a:solidFill>
              </a:ln>
              <a:solidFill>
                <a:srgbClr val="FF0000"/>
              </a:solidFill>
              <a:effectLst>
                <a:glow rad="101600">
                  <a:schemeClr val="tx1">
                    <a:alpha val="40000"/>
                  </a:schemeClr>
                </a:glow>
              </a:effectLst>
            </a:endParaRPr>
          </a:p>
        </p:txBody>
      </p:sp>
    </p:spTree>
    <p:extLst>
      <p:ext uri="{BB962C8B-B14F-4D97-AF65-F5344CB8AC3E}">
        <p14:creationId xmlns:p14="http://schemas.microsoft.com/office/powerpoint/2010/main" val="2597920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npr.org/assets/img/2014/12/31/restofstory2_wide-dc64b72db59b638f1fa95fabcb8aa9783168cd51-s1100-c1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6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2" descr="http://montagemortgage.com/agent/wp-content/uploads/2014/12/Sky-Background-Fre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36" y="0"/>
            <a:ext cx="12177564" cy="70497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228600"/>
            <a:ext cx="12192000" cy="6645409"/>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nSpc>
                <a:spcPts val="7300"/>
              </a:lnSpc>
            </a:pPr>
            <a:r>
              <a:rPr lang="en-US" sz="6600" b="1" dirty="0">
                <a:ln w="12700">
                  <a:solidFill>
                    <a:schemeClr val="tx1"/>
                  </a:solidFill>
                </a:ln>
                <a:solidFill>
                  <a:srgbClr val="FF0000"/>
                </a:solidFill>
                <a:effectLst>
                  <a:glow rad="63500">
                    <a:schemeClr val="bg1">
                      <a:alpha val="60000"/>
                    </a:schemeClr>
                  </a:glow>
                </a:effectLst>
              </a:rPr>
              <a:t>What happened in those 3 Days?</a:t>
            </a:r>
            <a:endParaRPr lang="en-US" sz="7200" b="1" dirty="0">
              <a:ln w="12700">
                <a:solidFill>
                  <a:schemeClr val="tx1"/>
                </a:solidFill>
              </a:ln>
              <a:solidFill>
                <a:srgbClr val="FF0000"/>
              </a:solidFill>
              <a:effectLst>
                <a:glow rad="63500">
                  <a:schemeClr val="bg1">
                    <a:alpha val="60000"/>
                  </a:schemeClr>
                </a:glow>
              </a:effectLst>
            </a:endParaRPr>
          </a:p>
          <a:p>
            <a:pPr>
              <a:lnSpc>
                <a:spcPts val="7300"/>
              </a:lnSpc>
            </a:pPr>
            <a:endParaRPr lang="en-US" sz="7200" b="1" cap="none" spc="0" dirty="0" smtClean="0">
              <a:ln w="12700">
                <a:solidFill>
                  <a:schemeClr val="tx1"/>
                </a:solidFill>
              </a:ln>
              <a:solidFill>
                <a:srgbClr val="FF0000"/>
              </a:solidFill>
              <a:effectLst>
                <a:glow rad="63500">
                  <a:schemeClr val="bg1">
                    <a:alpha val="60000"/>
                  </a:schemeClr>
                </a:glow>
              </a:effectLst>
            </a:endParaRPr>
          </a:p>
          <a:p>
            <a:pPr>
              <a:lnSpc>
                <a:spcPts val="7300"/>
              </a:lnSpc>
            </a:pPr>
            <a:r>
              <a:rPr lang="en-US" sz="8000" b="1" cap="none" spc="0" dirty="0" smtClean="0">
                <a:ln w="12700">
                  <a:solidFill>
                    <a:schemeClr val="tx1"/>
                  </a:solidFill>
                </a:ln>
                <a:solidFill>
                  <a:srgbClr val="FF0000"/>
                </a:solidFill>
                <a:effectLst>
                  <a:glow rad="63500">
                    <a:schemeClr val="bg1">
                      <a:alpha val="60000"/>
                    </a:schemeClr>
                  </a:glow>
                </a:effectLst>
              </a:rPr>
              <a:t>How could such a horrible massacre turn into a such a Glorious Victory?</a:t>
            </a:r>
          </a:p>
          <a:p>
            <a:pPr>
              <a:lnSpc>
                <a:spcPts val="7300"/>
              </a:lnSpc>
            </a:pPr>
            <a:endParaRPr lang="en-US" sz="7200" b="1" dirty="0">
              <a:ln w="12700">
                <a:solidFill>
                  <a:schemeClr val="tx1"/>
                </a:solidFill>
              </a:ln>
              <a:solidFill>
                <a:srgbClr val="FF0000"/>
              </a:solidFill>
              <a:effectLst>
                <a:glow rad="63500">
                  <a:schemeClr val="bg1">
                    <a:alpha val="60000"/>
                  </a:schemeClr>
                </a:glow>
              </a:effectLst>
            </a:endParaRPr>
          </a:p>
          <a:p>
            <a:pPr>
              <a:lnSpc>
                <a:spcPts val="7300"/>
              </a:lnSpc>
            </a:pPr>
            <a:r>
              <a:rPr lang="en-US" sz="8000" b="1" cap="none" spc="0" dirty="0" smtClean="0">
                <a:ln w="12700">
                  <a:solidFill>
                    <a:schemeClr val="tx1"/>
                  </a:solidFill>
                </a:ln>
                <a:solidFill>
                  <a:srgbClr val="FF0000"/>
                </a:solidFill>
                <a:effectLst>
                  <a:glow rad="63500">
                    <a:schemeClr val="bg1">
                      <a:alpha val="60000"/>
                    </a:schemeClr>
                  </a:glow>
                </a:effectLst>
              </a:rPr>
              <a:t>How did Jesus defeat satan?</a:t>
            </a:r>
            <a:endParaRPr lang="en-US" sz="5400" b="1" cap="none" spc="0" dirty="0">
              <a:ln w="12700">
                <a:solidFill>
                  <a:schemeClr val="tx1"/>
                </a:solidFill>
              </a:ln>
              <a:solidFill>
                <a:srgbClr val="FF0000"/>
              </a:solidFill>
              <a:effectLst>
                <a:glow rad="63500">
                  <a:schemeClr val="bg1">
                    <a:alpha val="60000"/>
                  </a:schemeClr>
                </a:glow>
              </a:effectLst>
            </a:endParaRPr>
          </a:p>
        </p:txBody>
      </p:sp>
    </p:spTree>
    <p:extLst>
      <p:ext uri="{BB962C8B-B14F-4D97-AF65-F5344CB8AC3E}">
        <p14:creationId xmlns:p14="http://schemas.microsoft.com/office/powerpoint/2010/main" val="311742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110"/>
            <a:ext cx="12192000" cy="6916109"/>
          </a:xfrm>
          <a:prstGeom prst="rect">
            <a:avLst/>
          </a:prstGeom>
        </p:spPr>
      </p:pic>
      <p:sp>
        <p:nvSpPr>
          <p:cNvPr id="2" name="Rectangle 1"/>
          <p:cNvSpPr/>
          <p:nvPr/>
        </p:nvSpPr>
        <p:spPr>
          <a:xfrm>
            <a:off x="0" y="114300"/>
            <a:ext cx="12192000" cy="1481944"/>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400"/>
              </a:lnSpc>
            </a:pPr>
            <a:r>
              <a:rPr lang="en-US" sz="11500" b="1" cap="none" spc="0" dirty="0" smtClean="0">
                <a:ln w="19050">
                  <a:solidFill>
                    <a:schemeClr val="tx1"/>
                  </a:solidFill>
                </a:ln>
                <a:solidFill>
                  <a:srgbClr val="C00000"/>
                </a:solidFill>
                <a:effectLst>
                  <a:glow rad="101600">
                    <a:schemeClr val="bg1">
                      <a:alpha val="60000"/>
                    </a:schemeClr>
                  </a:glow>
                </a:effectLst>
              </a:rPr>
              <a:t>3 Days </a:t>
            </a:r>
            <a:r>
              <a:rPr lang="en-US" sz="11500" b="1" dirty="0" smtClean="0">
                <a:ln w="19050">
                  <a:solidFill>
                    <a:schemeClr val="tx1"/>
                  </a:solidFill>
                </a:ln>
                <a:solidFill>
                  <a:srgbClr val="C00000"/>
                </a:solidFill>
                <a:effectLst>
                  <a:glow rad="101600">
                    <a:schemeClr val="bg1">
                      <a:alpha val="60000"/>
                    </a:schemeClr>
                  </a:glow>
                </a:effectLst>
              </a:rPr>
              <a:t>to Victory!</a:t>
            </a:r>
            <a:endParaRPr lang="en-US" sz="11500" b="1" cap="none" spc="0" dirty="0">
              <a:ln w="19050">
                <a:solidFill>
                  <a:schemeClr val="tx1"/>
                </a:solidFill>
              </a:ln>
              <a:solidFill>
                <a:srgbClr val="C00000"/>
              </a:solidFill>
              <a:effectLst>
                <a:glow rad="101600">
                  <a:schemeClr val="bg1">
                    <a:alpha val="60000"/>
                  </a:schemeClr>
                </a:glow>
              </a:effectLst>
            </a:endParaRPr>
          </a:p>
        </p:txBody>
      </p:sp>
      <p:pic>
        <p:nvPicPr>
          <p:cNvPr id="3" name="Picture 2"/>
          <p:cNvPicPr>
            <a:picLocks noChangeAspect="1"/>
          </p:cNvPicPr>
          <p:nvPr/>
        </p:nvPicPr>
        <p:blipFill>
          <a:blip r:embed="rId3"/>
          <a:stretch>
            <a:fillRect/>
          </a:stretch>
        </p:blipFill>
        <p:spPr>
          <a:xfrm>
            <a:off x="6153150" y="4724400"/>
            <a:ext cx="6038850" cy="2133600"/>
          </a:xfrm>
          <a:prstGeom prst="rect">
            <a:avLst/>
          </a:prstGeom>
        </p:spPr>
      </p:pic>
    </p:spTree>
    <p:extLst>
      <p:ext uri="{BB962C8B-B14F-4D97-AF65-F5344CB8AC3E}">
        <p14:creationId xmlns:p14="http://schemas.microsoft.com/office/powerpoint/2010/main" val="3060264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170" name="Picture 2" descr="http://image.desk7.net/Other%20Wallpapers/2427_1280x80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01600"/>
            <a:ext cx="12192000" cy="6696705"/>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300"/>
              </a:lnSpc>
            </a:pPr>
            <a:r>
              <a:rPr lang="en-US" sz="11500" b="1" dirty="0" smtClean="0">
                <a:ln w="12700">
                  <a:solidFill>
                    <a:schemeClr val="tx1"/>
                  </a:solidFill>
                </a:ln>
                <a:solidFill>
                  <a:srgbClr val="FF0000"/>
                </a:solidFill>
                <a:effectLst>
                  <a:glow rad="101600">
                    <a:schemeClr val="bg1">
                      <a:lumMod val="50000"/>
                      <a:alpha val="60000"/>
                    </a:schemeClr>
                  </a:glow>
                </a:effectLst>
              </a:rPr>
              <a:t>The Cross was</a:t>
            </a:r>
          </a:p>
          <a:p>
            <a:pPr algn="ctr">
              <a:lnSpc>
                <a:spcPts val="10300"/>
              </a:lnSpc>
            </a:pPr>
            <a:r>
              <a:rPr lang="en-US" sz="11500" b="1" dirty="0" smtClean="0">
                <a:ln w="12700">
                  <a:solidFill>
                    <a:schemeClr val="tx1"/>
                  </a:solidFill>
                </a:ln>
                <a:solidFill>
                  <a:srgbClr val="FF0000"/>
                </a:solidFill>
                <a:effectLst>
                  <a:glow rad="101600">
                    <a:schemeClr val="bg1">
                      <a:lumMod val="50000"/>
                      <a:alpha val="60000"/>
                    </a:schemeClr>
                  </a:glow>
                </a:effectLst>
              </a:rPr>
              <a:t> the biggest</a:t>
            </a:r>
          </a:p>
          <a:p>
            <a:pPr algn="ctr">
              <a:lnSpc>
                <a:spcPts val="10300"/>
              </a:lnSpc>
            </a:pPr>
            <a:r>
              <a:rPr lang="en-US" sz="13800" b="1" i="1" dirty="0" smtClean="0">
                <a:ln w="12700">
                  <a:solidFill>
                    <a:schemeClr val="tx1"/>
                  </a:solidFill>
                </a:ln>
                <a:solidFill>
                  <a:srgbClr val="FF0000"/>
                </a:solidFill>
                <a:effectLst>
                  <a:glow rad="101600">
                    <a:schemeClr val="bg1">
                      <a:lumMod val="50000"/>
                      <a:alpha val="60000"/>
                    </a:schemeClr>
                  </a:glow>
                </a:effectLst>
              </a:rPr>
              <a:t>Sting Operation</a:t>
            </a:r>
          </a:p>
          <a:p>
            <a:pPr algn="ctr">
              <a:lnSpc>
                <a:spcPts val="10300"/>
              </a:lnSpc>
            </a:pPr>
            <a:r>
              <a:rPr lang="en-US" sz="11500" b="1" dirty="0" smtClean="0">
                <a:ln w="12700">
                  <a:solidFill>
                    <a:schemeClr val="tx1"/>
                  </a:solidFill>
                </a:ln>
                <a:solidFill>
                  <a:srgbClr val="FF0000"/>
                </a:solidFill>
                <a:effectLst>
                  <a:glow rad="101600">
                    <a:schemeClr val="bg1">
                      <a:lumMod val="50000"/>
                      <a:alpha val="60000"/>
                    </a:schemeClr>
                  </a:glow>
                </a:effectLst>
              </a:rPr>
              <a:t>the universe</a:t>
            </a:r>
          </a:p>
          <a:p>
            <a:pPr algn="ctr">
              <a:lnSpc>
                <a:spcPts val="10300"/>
              </a:lnSpc>
            </a:pPr>
            <a:r>
              <a:rPr lang="en-US" sz="11500" b="1" dirty="0" smtClean="0">
                <a:ln w="12700">
                  <a:solidFill>
                    <a:schemeClr val="tx1"/>
                  </a:solidFill>
                </a:ln>
                <a:solidFill>
                  <a:srgbClr val="FF0000"/>
                </a:solidFill>
                <a:effectLst>
                  <a:glow rad="101600">
                    <a:schemeClr val="bg1">
                      <a:lumMod val="50000"/>
                      <a:alpha val="60000"/>
                    </a:schemeClr>
                  </a:glow>
                </a:effectLst>
              </a:rPr>
              <a:t>has ever seen.</a:t>
            </a:r>
          </a:p>
        </p:txBody>
      </p:sp>
    </p:spTree>
    <p:extLst>
      <p:ext uri="{BB962C8B-B14F-4D97-AF65-F5344CB8AC3E}">
        <p14:creationId xmlns:p14="http://schemas.microsoft.com/office/powerpoint/2010/main" val="409032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descr="http://hinhanh.cdnvn.com/wp-content/uploads/2013/10/Kinh-Thanh-Bible-cdnv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5250"/>
            <a:ext cx="12192000" cy="6953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5756"/>
            <a:ext cx="12192000" cy="6824945"/>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7500"/>
              </a:lnSpc>
            </a:pPr>
            <a:r>
              <a:rPr lang="en-US" sz="8000" b="1" dirty="0">
                <a:ln w="12700">
                  <a:solidFill>
                    <a:schemeClr val="tx1"/>
                  </a:solidFill>
                </a:ln>
                <a:solidFill>
                  <a:srgbClr val="FF0000"/>
                </a:solidFill>
                <a:effectLst>
                  <a:glow rad="101600">
                    <a:schemeClr val="bg1">
                      <a:alpha val="60000"/>
                    </a:schemeClr>
                  </a:glow>
                </a:effectLst>
              </a:rPr>
              <a:t>What does the bible tell us about the 3 </a:t>
            </a:r>
            <a:r>
              <a:rPr lang="en-US" sz="8000" b="1" dirty="0" smtClean="0">
                <a:ln w="12700">
                  <a:solidFill>
                    <a:schemeClr val="tx1"/>
                  </a:solidFill>
                </a:ln>
                <a:solidFill>
                  <a:srgbClr val="FF0000"/>
                </a:solidFill>
                <a:effectLst>
                  <a:glow rad="101600">
                    <a:schemeClr val="bg1">
                      <a:alpha val="60000"/>
                    </a:schemeClr>
                  </a:glow>
                </a:effectLst>
              </a:rPr>
              <a:t>days? </a:t>
            </a:r>
          </a:p>
          <a:p>
            <a:pPr algn="ctr">
              <a:lnSpc>
                <a:spcPts val="7500"/>
              </a:lnSpc>
            </a:pPr>
            <a:endParaRPr lang="en-US" sz="8000" b="1" dirty="0">
              <a:ln w="12700">
                <a:solidFill>
                  <a:schemeClr val="tx1"/>
                </a:solidFill>
              </a:ln>
              <a:solidFill>
                <a:srgbClr val="FF0000"/>
              </a:solidFill>
              <a:effectLst>
                <a:glow rad="101600">
                  <a:schemeClr val="bg1">
                    <a:alpha val="60000"/>
                  </a:schemeClr>
                </a:glow>
              </a:effectLst>
            </a:endParaRPr>
          </a:p>
          <a:p>
            <a:pPr algn="ctr">
              <a:lnSpc>
                <a:spcPts val="7500"/>
              </a:lnSpc>
            </a:pPr>
            <a:r>
              <a:rPr lang="en-US" sz="9600" b="1" dirty="0" smtClean="0">
                <a:ln w="12700">
                  <a:solidFill>
                    <a:schemeClr val="tx1"/>
                  </a:solidFill>
                </a:ln>
                <a:solidFill>
                  <a:srgbClr val="FF0000"/>
                </a:solidFill>
                <a:effectLst>
                  <a:glow rad="101600">
                    <a:schemeClr val="bg1">
                      <a:alpha val="60000"/>
                    </a:schemeClr>
                  </a:glow>
                </a:effectLst>
              </a:rPr>
              <a:t>Ephesians 4:9</a:t>
            </a:r>
            <a:br>
              <a:rPr lang="en-US" sz="9600" b="1" dirty="0" smtClean="0">
                <a:ln w="12700">
                  <a:solidFill>
                    <a:schemeClr val="tx1"/>
                  </a:solidFill>
                </a:ln>
                <a:solidFill>
                  <a:srgbClr val="FF0000"/>
                </a:solidFill>
                <a:effectLst>
                  <a:glow rad="101600">
                    <a:schemeClr val="bg1">
                      <a:alpha val="60000"/>
                    </a:schemeClr>
                  </a:glow>
                </a:effectLst>
              </a:rPr>
            </a:br>
            <a:r>
              <a:rPr lang="en-US" sz="9600" b="1" dirty="0" smtClean="0">
                <a:ln w="12700">
                  <a:solidFill>
                    <a:schemeClr val="tx1"/>
                  </a:solidFill>
                </a:ln>
                <a:solidFill>
                  <a:srgbClr val="FF0000"/>
                </a:solidFill>
                <a:effectLst>
                  <a:glow rad="101600">
                    <a:schemeClr val="bg1">
                      <a:alpha val="60000"/>
                    </a:schemeClr>
                  </a:glow>
                </a:effectLst>
              </a:rPr>
              <a:t>“</a:t>
            </a:r>
            <a:r>
              <a:rPr lang="en-US" sz="8800" b="1" dirty="0" smtClean="0">
                <a:ln w="12700">
                  <a:solidFill>
                    <a:schemeClr val="tx1"/>
                  </a:solidFill>
                </a:ln>
                <a:solidFill>
                  <a:srgbClr val="FF0000"/>
                </a:solidFill>
                <a:effectLst>
                  <a:glow rad="101600">
                    <a:schemeClr val="bg1">
                      <a:alpha val="60000"/>
                    </a:schemeClr>
                  </a:glow>
                </a:effectLst>
              </a:rPr>
              <a:t>…he </a:t>
            </a:r>
            <a:r>
              <a:rPr lang="en-US" sz="8800" b="1" dirty="0">
                <a:ln w="12700">
                  <a:solidFill>
                    <a:schemeClr val="tx1"/>
                  </a:solidFill>
                </a:ln>
                <a:solidFill>
                  <a:srgbClr val="FF0000"/>
                </a:solidFill>
                <a:effectLst>
                  <a:glow rad="101600">
                    <a:schemeClr val="bg1">
                      <a:alpha val="60000"/>
                    </a:schemeClr>
                  </a:glow>
                </a:effectLst>
              </a:rPr>
              <a:t>also </a:t>
            </a:r>
            <a:r>
              <a:rPr lang="en-US" sz="9600" b="1" dirty="0" smtClean="0">
                <a:ln w="12700">
                  <a:solidFill>
                    <a:schemeClr val="tx1"/>
                  </a:solidFill>
                </a:ln>
                <a:solidFill>
                  <a:srgbClr val="FF0000"/>
                </a:solidFill>
                <a:effectLst>
                  <a:glow rad="101600">
                    <a:schemeClr val="bg1">
                      <a:alpha val="60000"/>
                    </a:schemeClr>
                  </a:glow>
                </a:effectLst>
              </a:rPr>
              <a:t>descended</a:t>
            </a:r>
          </a:p>
          <a:p>
            <a:pPr algn="ctr">
              <a:lnSpc>
                <a:spcPts val="7500"/>
              </a:lnSpc>
            </a:pPr>
            <a:r>
              <a:rPr lang="en-US" sz="9600" b="1" dirty="0" smtClean="0">
                <a:ln w="12700">
                  <a:solidFill>
                    <a:schemeClr val="tx1"/>
                  </a:solidFill>
                </a:ln>
                <a:solidFill>
                  <a:srgbClr val="FF0000"/>
                </a:solidFill>
                <a:effectLst>
                  <a:glow rad="101600">
                    <a:schemeClr val="bg1">
                      <a:alpha val="60000"/>
                    </a:schemeClr>
                  </a:glow>
                </a:effectLst>
              </a:rPr>
              <a:t>to the lower</a:t>
            </a:r>
            <a:r>
              <a:rPr lang="en-US" sz="9600" b="1" dirty="0">
                <a:ln w="12700">
                  <a:solidFill>
                    <a:schemeClr val="tx1"/>
                  </a:solidFill>
                </a:ln>
                <a:solidFill>
                  <a:srgbClr val="FF0000"/>
                </a:solidFill>
                <a:effectLst>
                  <a:glow rad="101600">
                    <a:schemeClr val="bg1">
                      <a:alpha val="60000"/>
                    </a:schemeClr>
                  </a:glow>
                </a:effectLst>
              </a:rPr>
              <a:t>, </a:t>
            </a:r>
            <a:endParaRPr lang="en-US" sz="9600" b="1" dirty="0" smtClean="0">
              <a:ln w="12700">
                <a:solidFill>
                  <a:schemeClr val="tx1"/>
                </a:solidFill>
              </a:ln>
              <a:solidFill>
                <a:srgbClr val="FF0000"/>
              </a:solidFill>
              <a:effectLst>
                <a:glow rad="101600">
                  <a:schemeClr val="bg1">
                    <a:alpha val="60000"/>
                  </a:schemeClr>
                </a:glow>
              </a:effectLst>
            </a:endParaRPr>
          </a:p>
          <a:p>
            <a:pPr algn="ctr">
              <a:lnSpc>
                <a:spcPts val="7500"/>
              </a:lnSpc>
            </a:pPr>
            <a:r>
              <a:rPr lang="en-US" sz="9600" b="1" dirty="0" smtClean="0">
                <a:ln w="12700">
                  <a:solidFill>
                    <a:schemeClr val="tx1"/>
                  </a:solidFill>
                </a:ln>
                <a:solidFill>
                  <a:srgbClr val="FF0000"/>
                </a:solidFill>
                <a:effectLst>
                  <a:glow rad="101600">
                    <a:schemeClr val="bg1">
                      <a:alpha val="60000"/>
                    </a:schemeClr>
                  </a:glow>
                </a:effectLst>
              </a:rPr>
              <a:t>earthly regions”</a:t>
            </a:r>
            <a:endParaRPr lang="en-US" sz="11500" b="1" dirty="0" smtClean="0">
              <a:ln w="12700">
                <a:solidFill>
                  <a:schemeClr val="tx1"/>
                </a:solidFill>
              </a:ln>
              <a:solidFill>
                <a:srgbClr val="FF0000"/>
              </a:solidFill>
              <a:effectLst>
                <a:glow rad="101600">
                  <a:schemeClr val="bg1">
                    <a:alpha val="60000"/>
                  </a:schemeClr>
                </a:glow>
              </a:effectLst>
            </a:endParaRPr>
          </a:p>
        </p:txBody>
      </p:sp>
    </p:spTree>
    <p:extLst>
      <p:ext uri="{BB962C8B-B14F-4D97-AF65-F5344CB8AC3E}">
        <p14:creationId xmlns:p14="http://schemas.microsoft.com/office/powerpoint/2010/main" val="2521424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4300"/>
            <a:ext cx="12192000" cy="6972300"/>
          </a:xfrm>
          <a:prstGeom prst="rect">
            <a:avLst/>
          </a:prstGeom>
        </p:spPr>
      </p:pic>
      <p:sp>
        <p:nvSpPr>
          <p:cNvPr id="3" name="Rectangle 2"/>
          <p:cNvSpPr/>
          <p:nvPr/>
        </p:nvSpPr>
        <p:spPr>
          <a:xfrm>
            <a:off x="294968" y="-114300"/>
            <a:ext cx="11935131" cy="1200329"/>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r>
              <a:rPr lang="en-US" sz="7200" b="1" cap="none" spc="0" dirty="0" smtClean="0">
                <a:ln w="3175">
                  <a:solidFill>
                    <a:schemeClr val="tx1"/>
                  </a:solidFill>
                </a:ln>
                <a:solidFill>
                  <a:srgbClr val="C00000"/>
                </a:solidFill>
                <a:effectLst/>
              </a:rPr>
              <a:t>Hades</a:t>
            </a:r>
            <a:r>
              <a:rPr lang="en-US" sz="6000" b="1" cap="none" spc="0" dirty="0" smtClean="0">
                <a:ln w="3175">
                  <a:solidFill>
                    <a:schemeClr val="tx1"/>
                  </a:solidFill>
                </a:ln>
                <a:solidFill>
                  <a:srgbClr val="C00000"/>
                </a:solidFill>
                <a:effectLst/>
              </a:rPr>
              <a:t>                                  </a:t>
            </a:r>
            <a:r>
              <a:rPr lang="en-US" sz="7200" b="1" cap="none" spc="0" dirty="0" smtClean="0">
                <a:ln w="3175">
                  <a:solidFill>
                    <a:schemeClr val="tx1"/>
                  </a:solidFill>
                </a:ln>
                <a:solidFill>
                  <a:srgbClr val="C00000"/>
                </a:solidFill>
                <a:effectLst/>
              </a:rPr>
              <a:t>Paradise</a:t>
            </a:r>
            <a:endParaRPr lang="en-US" sz="7200" b="1" cap="none" spc="0" dirty="0">
              <a:ln w="3175">
                <a:solidFill>
                  <a:schemeClr val="tx1"/>
                </a:solidFill>
              </a:ln>
              <a:solidFill>
                <a:srgbClr val="C00000"/>
              </a:solidFill>
              <a:effectLst/>
            </a:endParaRPr>
          </a:p>
        </p:txBody>
      </p:sp>
      <p:sp>
        <p:nvSpPr>
          <p:cNvPr id="9" name="Rectangle 8"/>
          <p:cNvSpPr/>
          <p:nvPr/>
        </p:nvSpPr>
        <p:spPr>
          <a:xfrm>
            <a:off x="1006" y="5910107"/>
            <a:ext cx="4618380" cy="1015663"/>
          </a:xfrm>
          <a:prstGeom prst="rect">
            <a:avLst/>
          </a:prstGeom>
          <a:noFill/>
        </p:spPr>
        <p:txBody>
          <a:bodyPr wrap="none" lIns="91440" tIns="45720" rIns="91440" bIns="45720">
            <a:spAutoFit/>
          </a:bodyPr>
          <a:lstStyle/>
          <a:p>
            <a:pPr algn="ctr"/>
            <a:r>
              <a:rPr lang="en-US" sz="6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rPr>
              <a:t>Luke 16:19-31</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endParaRPr>
          </a:p>
        </p:txBody>
      </p:sp>
    </p:spTree>
    <p:extLst>
      <p:ext uri="{BB962C8B-B14F-4D97-AF65-F5344CB8AC3E}">
        <p14:creationId xmlns:p14="http://schemas.microsoft.com/office/powerpoint/2010/main" val="155126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9218" name="Picture 2" descr="http://wallpapers55.com/wp-content/uploads/2013/10/Bible-Book-Hd-Wallpap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28600"/>
            <a:ext cx="12192000" cy="6736396"/>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7300"/>
              </a:lnSpc>
            </a:pPr>
            <a:r>
              <a:rPr lang="en-US" sz="9600" b="1" dirty="0">
                <a:ln w="12700">
                  <a:solidFill>
                    <a:schemeClr val="tx1"/>
                  </a:solidFill>
                </a:ln>
                <a:solidFill>
                  <a:srgbClr val="FF0000"/>
                </a:solidFill>
                <a:effectLst>
                  <a:glow rad="101600">
                    <a:schemeClr val="bg1">
                      <a:alpha val="60000"/>
                    </a:schemeClr>
                  </a:glow>
                </a:effectLst>
              </a:rPr>
              <a:t>Colossians 2:15</a:t>
            </a:r>
            <a:br>
              <a:rPr lang="en-US" sz="9600" b="1" dirty="0">
                <a:ln w="12700">
                  <a:solidFill>
                    <a:schemeClr val="tx1"/>
                  </a:solidFill>
                </a:ln>
                <a:solidFill>
                  <a:srgbClr val="FF0000"/>
                </a:solidFill>
                <a:effectLst>
                  <a:glow rad="101600">
                    <a:schemeClr val="bg1">
                      <a:alpha val="60000"/>
                    </a:schemeClr>
                  </a:glow>
                </a:effectLst>
              </a:rPr>
            </a:br>
            <a:r>
              <a:rPr lang="en-US" sz="9600" b="1" dirty="0" smtClean="0">
                <a:ln w="12700">
                  <a:solidFill>
                    <a:schemeClr val="tx1"/>
                  </a:solidFill>
                </a:ln>
                <a:solidFill>
                  <a:srgbClr val="FF0000"/>
                </a:solidFill>
                <a:effectLst>
                  <a:glow rad="101600">
                    <a:schemeClr val="bg1">
                      <a:alpha val="60000"/>
                    </a:schemeClr>
                  </a:glow>
                </a:effectLst>
              </a:rPr>
              <a:t>having </a:t>
            </a:r>
            <a:r>
              <a:rPr lang="en-US" sz="9600" b="1" u="sng" dirty="0">
                <a:ln w="12700">
                  <a:solidFill>
                    <a:schemeClr val="tx1"/>
                  </a:solidFill>
                </a:ln>
                <a:solidFill>
                  <a:srgbClr val="FF0000"/>
                </a:solidFill>
                <a:effectLst>
                  <a:glow rad="101600">
                    <a:schemeClr val="bg1">
                      <a:alpha val="60000"/>
                    </a:schemeClr>
                  </a:glow>
                </a:effectLst>
              </a:rPr>
              <a:t>disarmed</a:t>
            </a:r>
            <a:r>
              <a:rPr lang="en-US" sz="9600" b="1" dirty="0">
                <a:ln w="12700">
                  <a:solidFill>
                    <a:schemeClr val="tx1"/>
                  </a:solidFill>
                </a:ln>
                <a:solidFill>
                  <a:srgbClr val="FF0000"/>
                </a:solidFill>
                <a:effectLst>
                  <a:glow rad="101600">
                    <a:schemeClr val="bg1">
                      <a:alpha val="60000"/>
                    </a:schemeClr>
                  </a:glow>
                </a:effectLst>
              </a:rPr>
              <a:t> the powers </a:t>
            </a:r>
            <a:r>
              <a:rPr lang="en-US" sz="6600" b="1" dirty="0" smtClean="0">
                <a:ln w="12700">
                  <a:solidFill>
                    <a:schemeClr val="tx1"/>
                  </a:solidFill>
                </a:ln>
                <a:solidFill>
                  <a:srgbClr val="FF0000"/>
                </a:solidFill>
                <a:effectLst>
                  <a:glow rad="101600">
                    <a:schemeClr val="bg1">
                      <a:alpha val="60000"/>
                    </a:schemeClr>
                  </a:glow>
                </a:effectLst>
              </a:rPr>
              <a:t>&amp;</a:t>
            </a:r>
            <a:r>
              <a:rPr lang="en-US" sz="9600" b="1" dirty="0" smtClean="0">
                <a:ln w="12700">
                  <a:solidFill>
                    <a:schemeClr val="tx1"/>
                  </a:solidFill>
                </a:ln>
                <a:solidFill>
                  <a:srgbClr val="FF0000"/>
                </a:solidFill>
                <a:effectLst>
                  <a:glow rad="101600">
                    <a:schemeClr val="bg1">
                      <a:alpha val="60000"/>
                    </a:schemeClr>
                  </a:glow>
                </a:effectLst>
              </a:rPr>
              <a:t> authorities</a:t>
            </a:r>
            <a:r>
              <a:rPr lang="en-US" sz="9600" b="1" dirty="0">
                <a:ln w="12700">
                  <a:solidFill>
                    <a:schemeClr val="tx1"/>
                  </a:solidFill>
                </a:ln>
                <a:solidFill>
                  <a:srgbClr val="FF0000"/>
                </a:solidFill>
                <a:effectLst>
                  <a:glow rad="101600">
                    <a:schemeClr val="bg1">
                      <a:alpha val="60000"/>
                    </a:schemeClr>
                  </a:glow>
                </a:effectLst>
              </a:rPr>
              <a:t>, he made a </a:t>
            </a:r>
            <a:r>
              <a:rPr lang="en-US" sz="9600" b="1" u="sng" dirty="0">
                <a:ln w="12700">
                  <a:solidFill>
                    <a:schemeClr val="tx1"/>
                  </a:solidFill>
                </a:ln>
                <a:solidFill>
                  <a:srgbClr val="FF0000"/>
                </a:solidFill>
                <a:effectLst>
                  <a:glow rad="101600">
                    <a:schemeClr val="bg1">
                      <a:alpha val="60000"/>
                    </a:schemeClr>
                  </a:glow>
                </a:effectLst>
              </a:rPr>
              <a:t>public spectacle </a:t>
            </a:r>
            <a:r>
              <a:rPr lang="en-US" sz="9600" b="1" dirty="0">
                <a:ln w="12700">
                  <a:solidFill>
                    <a:schemeClr val="tx1"/>
                  </a:solidFill>
                </a:ln>
                <a:solidFill>
                  <a:srgbClr val="FF0000"/>
                </a:solidFill>
                <a:effectLst>
                  <a:glow rad="101600">
                    <a:schemeClr val="bg1">
                      <a:alpha val="60000"/>
                    </a:schemeClr>
                  </a:glow>
                </a:effectLst>
              </a:rPr>
              <a:t>of them, triumphing over them by the cross</a:t>
            </a:r>
            <a:r>
              <a:rPr lang="en-US" sz="9600" b="1" dirty="0" smtClean="0">
                <a:ln w="12700">
                  <a:solidFill>
                    <a:schemeClr val="tx1"/>
                  </a:solidFill>
                </a:ln>
                <a:solidFill>
                  <a:srgbClr val="FF0000"/>
                </a:solidFill>
                <a:effectLst>
                  <a:glow rad="101600">
                    <a:schemeClr val="bg1">
                      <a:alpha val="60000"/>
                    </a:schemeClr>
                  </a:glow>
                </a:effectLst>
              </a:rPr>
              <a:t>.</a:t>
            </a:r>
          </a:p>
        </p:txBody>
      </p:sp>
    </p:spTree>
    <p:extLst>
      <p:ext uri="{BB962C8B-B14F-4D97-AF65-F5344CB8AC3E}">
        <p14:creationId xmlns:p14="http://schemas.microsoft.com/office/powerpoint/2010/main" val="90918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42" name="Picture 2" descr="http://www.christians-standing-with-israel.org/Biblical-prophec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98"/>
            <a:ext cx="12192000" cy="68629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5100"/>
            <a:ext cx="12192000" cy="6658233"/>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nSpc>
                <a:spcPts val="6400"/>
              </a:lnSpc>
            </a:pPr>
            <a:r>
              <a:rPr lang="en-US" sz="8000" b="1" u="sng" dirty="0" smtClean="0">
                <a:ln w="12700">
                  <a:solidFill>
                    <a:schemeClr val="tx1"/>
                  </a:solidFill>
                </a:ln>
                <a:solidFill>
                  <a:srgbClr val="FF0000"/>
                </a:solidFill>
                <a:effectLst>
                  <a:glow rad="63500">
                    <a:schemeClr val="tx1">
                      <a:alpha val="60000"/>
                    </a:schemeClr>
                  </a:glow>
                </a:effectLst>
              </a:rPr>
              <a:t>Disarmed Principalities</a:t>
            </a:r>
            <a:endParaRPr lang="en-US" sz="9600" b="1" u="sng" dirty="0" smtClean="0">
              <a:ln w="12700">
                <a:solidFill>
                  <a:schemeClr val="tx1"/>
                </a:solidFill>
              </a:ln>
              <a:solidFill>
                <a:srgbClr val="FF0000"/>
              </a:solidFill>
              <a:effectLst>
                <a:glow rad="63500">
                  <a:schemeClr val="tx1">
                    <a:alpha val="60000"/>
                  </a:schemeClr>
                </a:glow>
              </a:effectLst>
            </a:endParaRPr>
          </a:p>
          <a:p>
            <a:pPr>
              <a:lnSpc>
                <a:spcPts val="6400"/>
              </a:lnSpc>
            </a:pPr>
            <a:r>
              <a:rPr lang="en-US" sz="7200" b="1" dirty="0" smtClean="0">
                <a:ln w="12700">
                  <a:solidFill>
                    <a:schemeClr val="tx1"/>
                  </a:solidFill>
                </a:ln>
                <a:solidFill>
                  <a:srgbClr val="FF0000"/>
                </a:solidFill>
                <a:effectLst>
                  <a:glow rad="63500">
                    <a:schemeClr val="tx1">
                      <a:alpha val="60000"/>
                    </a:schemeClr>
                  </a:glow>
                </a:effectLst>
              </a:rPr>
              <a:t>	Took away their power</a:t>
            </a:r>
          </a:p>
          <a:p>
            <a:pPr>
              <a:lnSpc>
                <a:spcPts val="6400"/>
              </a:lnSpc>
            </a:pPr>
            <a:r>
              <a:rPr lang="en-US" sz="7200" b="1" dirty="0" smtClean="0">
                <a:ln w="12700">
                  <a:solidFill>
                    <a:schemeClr val="tx1"/>
                  </a:solidFill>
                </a:ln>
                <a:solidFill>
                  <a:srgbClr val="FF0000"/>
                </a:solidFill>
                <a:effectLst>
                  <a:glow rad="63500">
                    <a:schemeClr val="tx1">
                      <a:alpha val="60000"/>
                    </a:schemeClr>
                  </a:glow>
                </a:effectLst>
              </a:rPr>
              <a:t/>
            </a:r>
            <a:br>
              <a:rPr lang="en-US" sz="7200" b="1" dirty="0" smtClean="0">
                <a:ln w="12700">
                  <a:solidFill>
                    <a:schemeClr val="tx1"/>
                  </a:solidFill>
                </a:ln>
                <a:solidFill>
                  <a:srgbClr val="FF0000"/>
                </a:solidFill>
                <a:effectLst>
                  <a:glow rad="63500">
                    <a:schemeClr val="tx1">
                      <a:alpha val="60000"/>
                    </a:schemeClr>
                  </a:glow>
                </a:effectLst>
              </a:rPr>
            </a:br>
            <a:r>
              <a:rPr lang="en-US" sz="7200" b="1" u="sng" dirty="0" smtClean="0">
                <a:ln w="12700">
                  <a:solidFill>
                    <a:schemeClr val="tx1"/>
                  </a:solidFill>
                </a:ln>
                <a:solidFill>
                  <a:srgbClr val="FF0000"/>
                </a:solidFill>
                <a:effectLst>
                  <a:glow rad="63500">
                    <a:schemeClr val="tx1">
                      <a:alpha val="60000"/>
                    </a:schemeClr>
                  </a:glow>
                </a:effectLst>
              </a:rPr>
              <a:t>KJV- “Spoiled Principalities”</a:t>
            </a:r>
            <a:br>
              <a:rPr lang="en-US" sz="7200" b="1" u="sng" dirty="0" smtClean="0">
                <a:ln w="12700">
                  <a:solidFill>
                    <a:schemeClr val="tx1"/>
                  </a:solidFill>
                </a:ln>
                <a:solidFill>
                  <a:srgbClr val="FF0000"/>
                </a:solidFill>
                <a:effectLst>
                  <a:glow rad="63500">
                    <a:schemeClr val="tx1">
                      <a:alpha val="60000"/>
                    </a:schemeClr>
                  </a:glow>
                </a:effectLst>
              </a:rPr>
            </a:br>
            <a:r>
              <a:rPr lang="en-US" sz="7200" b="1" dirty="0" smtClean="0">
                <a:ln w="12700">
                  <a:solidFill>
                    <a:schemeClr val="tx1"/>
                  </a:solidFill>
                </a:ln>
                <a:solidFill>
                  <a:srgbClr val="FF0000"/>
                </a:solidFill>
                <a:effectLst>
                  <a:glow rad="63500">
                    <a:schemeClr val="tx1">
                      <a:alpha val="60000"/>
                    </a:schemeClr>
                  </a:glow>
                </a:effectLst>
              </a:rPr>
              <a:t>	Defiled their Beauty, </a:t>
            </a:r>
            <a:r>
              <a:rPr lang="en-US" sz="6000" b="1" dirty="0" smtClean="0">
                <a:ln w="12700">
                  <a:solidFill>
                    <a:schemeClr val="tx1"/>
                  </a:solidFill>
                </a:ln>
                <a:solidFill>
                  <a:srgbClr val="FF0000"/>
                </a:solidFill>
                <a:effectLst>
                  <a:glow rad="63500">
                    <a:schemeClr val="tx1">
                      <a:alpha val="60000"/>
                    </a:schemeClr>
                  </a:glow>
                </a:effectLst>
              </a:rPr>
              <a:t>of many</a:t>
            </a:r>
            <a:endParaRPr lang="en-US" sz="7200" b="1" dirty="0" smtClean="0">
              <a:ln w="12700">
                <a:solidFill>
                  <a:schemeClr val="tx1"/>
                </a:solidFill>
              </a:ln>
              <a:solidFill>
                <a:srgbClr val="FF0000"/>
              </a:solidFill>
              <a:effectLst>
                <a:glow rad="63500">
                  <a:schemeClr val="tx1">
                    <a:alpha val="60000"/>
                  </a:schemeClr>
                </a:glow>
              </a:effectLst>
            </a:endParaRPr>
          </a:p>
          <a:p>
            <a:pPr>
              <a:lnSpc>
                <a:spcPts val="6400"/>
              </a:lnSpc>
            </a:pPr>
            <a:endParaRPr lang="en-US" sz="7200" b="1" dirty="0" smtClean="0">
              <a:ln w="12700">
                <a:solidFill>
                  <a:schemeClr val="tx1"/>
                </a:solidFill>
              </a:ln>
              <a:solidFill>
                <a:srgbClr val="FF0000"/>
              </a:solidFill>
              <a:effectLst>
                <a:glow rad="63500">
                  <a:schemeClr val="tx1">
                    <a:alpha val="60000"/>
                  </a:schemeClr>
                </a:glow>
              </a:effectLst>
            </a:endParaRPr>
          </a:p>
          <a:p>
            <a:pPr>
              <a:lnSpc>
                <a:spcPts val="6400"/>
              </a:lnSpc>
            </a:pPr>
            <a:r>
              <a:rPr lang="en-US" sz="8000" b="1" u="sng" cap="none" spc="0" dirty="0" smtClean="0">
                <a:ln w="12700">
                  <a:solidFill>
                    <a:schemeClr val="tx1"/>
                  </a:solidFill>
                </a:ln>
                <a:solidFill>
                  <a:srgbClr val="FF0000"/>
                </a:solidFill>
                <a:effectLst>
                  <a:glow rad="63500">
                    <a:schemeClr val="tx1">
                      <a:alpha val="60000"/>
                    </a:schemeClr>
                  </a:glow>
                </a:effectLst>
              </a:rPr>
              <a:t>Public Spectacle</a:t>
            </a:r>
          </a:p>
          <a:p>
            <a:pPr>
              <a:lnSpc>
                <a:spcPts val="6400"/>
              </a:lnSpc>
            </a:pPr>
            <a:r>
              <a:rPr lang="en-US" sz="6000" b="1" dirty="0" smtClean="0">
                <a:ln w="12700">
                  <a:solidFill>
                    <a:schemeClr val="tx1"/>
                  </a:solidFill>
                </a:ln>
                <a:solidFill>
                  <a:srgbClr val="FF0000"/>
                </a:solidFill>
                <a:effectLst>
                  <a:glow rad="63500">
                    <a:schemeClr val="tx1">
                      <a:alpha val="60000"/>
                    </a:schemeClr>
                  </a:glow>
                </a:effectLst>
              </a:rPr>
              <a:t>Embarrassing Defeat, in front of many</a:t>
            </a:r>
            <a:endParaRPr lang="en-US" sz="6000" b="1" cap="none" spc="0" dirty="0">
              <a:ln w="12700">
                <a:solidFill>
                  <a:schemeClr val="tx1"/>
                </a:solidFill>
              </a:ln>
              <a:solidFill>
                <a:srgbClr val="FF0000"/>
              </a:solidFill>
              <a:effectLst>
                <a:glow rad="63500">
                  <a:schemeClr val="tx1">
                    <a:alpha val="60000"/>
                  </a:schemeClr>
                </a:glow>
              </a:effectLst>
            </a:endParaRPr>
          </a:p>
        </p:txBody>
      </p:sp>
    </p:spTree>
    <p:extLst>
      <p:ext uri="{BB962C8B-B14F-4D97-AF65-F5344CB8AC3E}">
        <p14:creationId xmlns:p14="http://schemas.microsoft.com/office/powerpoint/2010/main" val="415597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1936" y="4382"/>
            <a:ext cx="7030064" cy="6853618"/>
          </a:xfrm>
          <a:prstGeom prst="rect">
            <a:avLst/>
          </a:prstGeom>
        </p:spPr>
      </p:pic>
      <p:pic>
        <p:nvPicPr>
          <p:cNvPr id="2050" name="Picture 2" descr="http://hk.zizsoft.com/museum/Hong%20Kong%20Museum%20of%20History%20(HMS-D06873)/Mesopotamia%20App/3.Babylon/3.%20Mesopotamia%20and%20The%20Bible/2.%20Dream%20of%20King%20Nebuchadnezzar/2.bm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731"/>
            <a:ext cx="5161935" cy="68847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8719" y="-104020"/>
            <a:ext cx="2529860"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rPr>
              <a:t>Daniel 2</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endParaRPr>
          </a:p>
        </p:txBody>
      </p:sp>
    </p:spTree>
    <p:extLst>
      <p:ext uri="{BB962C8B-B14F-4D97-AF65-F5344CB8AC3E}">
        <p14:creationId xmlns:p14="http://schemas.microsoft.com/office/powerpoint/2010/main" val="2810391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louis.com/wp-content/uploads/2014/03/Triumph-Of-Christianity-Detai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2569369"/>
            <a:ext cx="22364700" cy="123015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573089"/>
            <a:ext cx="12192000" cy="933782"/>
          </a:xfrm>
          <a:prstGeom prst="rect">
            <a:avLst/>
          </a:prstGeom>
        </p:spPr>
        <p:txBody>
          <a:bodyPr wrap="square">
            <a:spAutoFit/>
          </a:bodyPr>
          <a:lstStyle/>
          <a:p>
            <a:pPr algn="ctr">
              <a:lnSpc>
                <a:spcPts val="7200"/>
              </a:lnSpc>
            </a:pPr>
            <a:r>
              <a:rPr lang="en-US" sz="4400" b="1" dirty="0">
                <a:ln>
                  <a:solidFill>
                    <a:schemeClr val="tx1"/>
                  </a:solidFill>
                </a:ln>
                <a:solidFill>
                  <a:srgbClr val="C00000"/>
                </a:solidFill>
                <a:effectLst>
                  <a:glow rad="101600">
                    <a:schemeClr val="tx1">
                      <a:alpha val="60000"/>
                    </a:schemeClr>
                  </a:glow>
                </a:effectLst>
              </a:rPr>
              <a:t>You’ll get a better understanding of Jesus’ Victory.</a:t>
            </a:r>
          </a:p>
        </p:txBody>
      </p:sp>
    </p:spTree>
    <p:extLst>
      <p:ext uri="{BB962C8B-B14F-4D97-AF65-F5344CB8AC3E}">
        <p14:creationId xmlns:p14="http://schemas.microsoft.com/office/powerpoint/2010/main" val="274470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6769"/>
            <a:ext cx="4275521" cy="6801231"/>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453466" y="0"/>
            <a:ext cx="3822055" cy="611290"/>
          </a:xfrm>
          <a:prstGeom prst="rect">
            <a:avLst/>
          </a:prstGeom>
        </p:spPr>
      </p:pic>
      <p:pic>
        <p:nvPicPr>
          <p:cNvPr id="2052" name="Picture 4" descr="http://www.4kingdoms.com/Dream.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5521" y="0"/>
            <a:ext cx="791647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770821" y="5731269"/>
            <a:ext cx="2150733" cy="8950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rPr>
              <a:t>Daniel 2</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endParaRPr>
          </a:p>
        </p:txBody>
      </p:sp>
      <p:sp>
        <p:nvSpPr>
          <p:cNvPr id="4" name="Rectangle 3"/>
          <p:cNvSpPr/>
          <p:nvPr/>
        </p:nvSpPr>
        <p:spPr>
          <a:xfrm>
            <a:off x="70053" y="56769"/>
            <a:ext cx="4210740" cy="1520481"/>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5700"/>
              </a:lnSpc>
            </a:pPr>
            <a:r>
              <a:rPr lang="en-US" sz="4400" b="1" dirty="0" smtClean="0">
                <a:ln w="19050">
                  <a:solidFill>
                    <a:schemeClr val="tx1"/>
                  </a:solidFill>
                </a:ln>
                <a:solidFill>
                  <a:srgbClr val="C00000"/>
                </a:solidFill>
                <a:effectLst>
                  <a:glow rad="101600">
                    <a:schemeClr val="bg1">
                      <a:alpha val="60000"/>
                    </a:schemeClr>
                  </a:glow>
                </a:effectLst>
              </a:rPr>
              <a:t>Nebuchadnezzar</a:t>
            </a:r>
            <a:br>
              <a:rPr lang="en-US" sz="4400" b="1" dirty="0" smtClean="0">
                <a:ln w="19050">
                  <a:solidFill>
                    <a:schemeClr val="tx1"/>
                  </a:solidFill>
                </a:ln>
                <a:solidFill>
                  <a:srgbClr val="C00000"/>
                </a:solidFill>
                <a:effectLst>
                  <a:glow rad="101600">
                    <a:schemeClr val="bg1">
                      <a:alpha val="60000"/>
                    </a:schemeClr>
                  </a:glow>
                </a:effectLst>
              </a:rPr>
            </a:br>
            <a:r>
              <a:rPr lang="en-US" sz="4400" b="1" dirty="0" smtClean="0">
                <a:ln w="19050">
                  <a:solidFill>
                    <a:schemeClr val="tx1"/>
                  </a:solidFill>
                </a:ln>
                <a:solidFill>
                  <a:srgbClr val="C00000"/>
                </a:solidFill>
                <a:effectLst>
                  <a:glow rad="101600">
                    <a:schemeClr val="bg1">
                      <a:alpha val="60000"/>
                    </a:schemeClr>
                  </a:glow>
                </a:effectLst>
              </a:rPr>
              <a:t> </a:t>
            </a:r>
            <a:r>
              <a:rPr lang="en-US" sz="4400" b="1" dirty="0">
                <a:ln w="19050">
                  <a:solidFill>
                    <a:schemeClr val="tx1"/>
                  </a:solidFill>
                </a:ln>
                <a:solidFill>
                  <a:srgbClr val="C00000"/>
                </a:solidFill>
                <a:effectLst>
                  <a:glow rad="101600">
                    <a:schemeClr val="bg1">
                      <a:alpha val="60000"/>
                    </a:schemeClr>
                  </a:glow>
                </a:effectLst>
              </a:rPr>
              <a:t>Dream</a:t>
            </a:r>
            <a:endParaRPr lang="en-US" sz="4400" b="1" cap="none" spc="0" dirty="0">
              <a:ln w="19050">
                <a:solidFill>
                  <a:schemeClr val="tx1"/>
                </a:solidFill>
              </a:ln>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249813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walldiskpaper.com/wp-content/uploads/2014/11/Rainbow-Wallpaper-Deskto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4348" y="33635"/>
            <a:ext cx="11099512" cy="6923690"/>
          </a:xfrm>
          <a:prstGeom prst="rect">
            <a:avLst/>
          </a:prstGeom>
          <a:noFill/>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17200"/>
              </a:lnSpc>
            </a:pPr>
            <a:r>
              <a:rPr lang="en-US" sz="19900" b="1" cap="none" spc="0" dirty="0" smtClean="0">
                <a:ln>
                  <a:solidFill>
                    <a:schemeClr val="tx1"/>
                  </a:solidFill>
                </a:ln>
                <a:solidFill>
                  <a:schemeClr val="accent4"/>
                </a:solidFill>
                <a:effectLst>
                  <a:glow rad="101600">
                    <a:schemeClr val="bg1">
                      <a:alpha val="60000"/>
                    </a:schemeClr>
                  </a:glow>
                </a:effectLst>
                <a:latin typeface="Harlow Solid Italic" panose="04030604020F02020D02" pitchFamily="82" charset="0"/>
              </a:rPr>
              <a:t>Revelation</a:t>
            </a:r>
          </a:p>
          <a:p>
            <a:pPr algn="ctr">
              <a:lnSpc>
                <a:spcPts val="17200"/>
              </a:lnSpc>
            </a:pPr>
            <a:r>
              <a:rPr lang="en-US" sz="19900" b="1" dirty="0" smtClean="0">
                <a:ln>
                  <a:solidFill>
                    <a:schemeClr val="tx1"/>
                  </a:solidFill>
                </a:ln>
                <a:solidFill>
                  <a:schemeClr val="accent4"/>
                </a:solidFill>
                <a:effectLst>
                  <a:glow rad="101600">
                    <a:schemeClr val="bg1">
                      <a:alpha val="60000"/>
                    </a:schemeClr>
                  </a:glow>
                </a:effectLst>
                <a:latin typeface="Harlow Solid Italic" panose="04030604020F02020D02" pitchFamily="82" charset="0"/>
              </a:rPr>
              <a:t>Believe it </a:t>
            </a:r>
          </a:p>
          <a:p>
            <a:pPr algn="ctr">
              <a:lnSpc>
                <a:spcPts val="17200"/>
              </a:lnSpc>
            </a:pPr>
            <a:r>
              <a:rPr lang="en-US" sz="19900" b="1" cap="none" spc="0" dirty="0" smtClean="0">
                <a:ln>
                  <a:solidFill>
                    <a:schemeClr val="tx1"/>
                  </a:solidFill>
                </a:ln>
                <a:solidFill>
                  <a:schemeClr val="accent4"/>
                </a:solidFill>
                <a:effectLst>
                  <a:glow rad="101600">
                    <a:schemeClr val="bg1">
                      <a:alpha val="60000"/>
                    </a:schemeClr>
                  </a:glow>
                </a:effectLst>
                <a:latin typeface="Harlow Solid Italic" panose="04030604020F02020D02" pitchFamily="82" charset="0"/>
              </a:rPr>
              <a:t>or Not</a:t>
            </a:r>
            <a:endParaRPr lang="en-US" sz="19900" b="1" cap="none" spc="0" dirty="0">
              <a:ln>
                <a:solidFill>
                  <a:schemeClr val="tx1"/>
                </a:solidFill>
              </a:ln>
              <a:solidFill>
                <a:schemeClr val="accent4"/>
              </a:solidFill>
              <a:effectLst>
                <a:glow rad="101600">
                  <a:schemeClr val="bg1">
                    <a:alpha val="60000"/>
                  </a:schemeClr>
                </a:glow>
              </a:effectLst>
              <a:latin typeface="Harlow Solid Italic" panose="04030604020F02020D02" pitchFamily="82" charset="0"/>
            </a:endParaRPr>
          </a:p>
        </p:txBody>
      </p:sp>
    </p:spTree>
    <p:extLst>
      <p:ext uri="{BB962C8B-B14F-4D97-AF65-F5344CB8AC3E}">
        <p14:creationId xmlns:p14="http://schemas.microsoft.com/office/powerpoint/2010/main" val="389614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3" name="Rectangle 2"/>
          <p:cNvSpPr/>
          <p:nvPr/>
        </p:nvSpPr>
        <p:spPr>
          <a:xfrm>
            <a:off x="-125264" y="5816689"/>
            <a:ext cx="1231726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7200" b="1" cap="none" spc="-150" dirty="0" smtClean="0">
                <a:ln>
                  <a:solidFill>
                    <a:schemeClr val="tx1"/>
                  </a:solidFill>
                </a:ln>
                <a:solidFill>
                  <a:srgbClr val="C00000"/>
                </a:solidFill>
                <a:effectLst>
                  <a:glow rad="228600">
                    <a:schemeClr val="bg1">
                      <a:alpha val="40000"/>
                    </a:schemeClr>
                  </a:glow>
                </a:effectLst>
              </a:rPr>
              <a:t>Jesus appears in Paradise</a:t>
            </a:r>
          </a:p>
        </p:txBody>
      </p:sp>
      <p:sp>
        <p:nvSpPr>
          <p:cNvPr id="6" name="Rectangle 5"/>
          <p:cNvSpPr/>
          <p:nvPr/>
        </p:nvSpPr>
        <p:spPr>
          <a:xfrm>
            <a:off x="-61764" y="-50711"/>
            <a:ext cx="4468664" cy="1746632"/>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4300"/>
              </a:lnSpc>
            </a:pPr>
            <a:r>
              <a:rPr lang="en-US" sz="4000" b="1" spc="-150" dirty="0">
                <a:ln>
                  <a:solidFill>
                    <a:schemeClr val="tx1"/>
                  </a:solidFill>
                </a:ln>
                <a:solidFill>
                  <a:srgbClr val="C00000"/>
                </a:solidFill>
                <a:effectLst>
                  <a:glow rad="228600">
                    <a:schemeClr val="bg1">
                      <a:alpha val="40000"/>
                    </a:schemeClr>
                  </a:glow>
                </a:effectLst>
              </a:rPr>
              <a:t>Luke </a:t>
            </a:r>
            <a:r>
              <a:rPr lang="en-US" sz="4000" b="1" spc="-150" dirty="0" smtClean="0">
                <a:ln>
                  <a:solidFill>
                    <a:schemeClr val="tx1"/>
                  </a:solidFill>
                </a:ln>
                <a:solidFill>
                  <a:srgbClr val="C00000"/>
                </a:solidFill>
                <a:effectLst>
                  <a:glow rad="228600">
                    <a:schemeClr val="bg1">
                      <a:alpha val="40000"/>
                    </a:schemeClr>
                  </a:glow>
                </a:effectLst>
              </a:rPr>
              <a:t>23:43 ..today </a:t>
            </a:r>
            <a:r>
              <a:rPr lang="en-US" sz="4000" b="1" spc="-150" dirty="0">
                <a:ln>
                  <a:solidFill>
                    <a:schemeClr val="tx1"/>
                  </a:solidFill>
                </a:ln>
                <a:solidFill>
                  <a:srgbClr val="C00000"/>
                </a:solidFill>
                <a:effectLst>
                  <a:glow rad="228600">
                    <a:schemeClr val="bg1">
                      <a:alpha val="40000"/>
                    </a:schemeClr>
                  </a:glow>
                </a:effectLst>
              </a:rPr>
              <a:t>you shall be with Me in Paradise."</a:t>
            </a:r>
            <a:endParaRPr lang="en-US" sz="4000" b="1" cap="none" spc="-150" dirty="0" smtClean="0">
              <a:ln>
                <a:solidFill>
                  <a:schemeClr val="tx1"/>
                </a:solidFill>
              </a:ln>
              <a:solidFill>
                <a:srgbClr val="C00000"/>
              </a:solidFill>
              <a:effectLst>
                <a:glow rad="228600">
                  <a:schemeClr val="bg1">
                    <a:alpha val="40000"/>
                  </a:schemeClr>
                </a:glow>
              </a:effectLst>
            </a:endParaRPr>
          </a:p>
        </p:txBody>
      </p:sp>
    </p:spTree>
    <p:extLst>
      <p:ext uri="{BB962C8B-B14F-4D97-AF65-F5344CB8AC3E}">
        <p14:creationId xmlns:p14="http://schemas.microsoft.com/office/powerpoint/2010/main" val="127532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12192000" cy="6858001"/>
          </a:xfrm>
          <a:prstGeom prst="rect">
            <a:avLst/>
          </a:prstGeom>
        </p:spPr>
      </p:pic>
      <p:pic>
        <p:nvPicPr>
          <p:cNvPr id="4098" name="Picture 2" descr="http://fc01.deviantart.net/fs71/f/2012/259/3/0/jesus_png_6_by_mariamlouis-d5ew5wf.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882742" y="1567543"/>
            <a:ext cx="3309257" cy="529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8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l="11149" r="23519"/>
          <a:stretch/>
        </p:blipFill>
        <p:spPr>
          <a:xfrm>
            <a:off x="12700" y="1"/>
            <a:ext cx="7143750" cy="6858000"/>
          </a:xfrm>
          <a:prstGeom prst="rect">
            <a:avLst/>
          </a:prstGeom>
        </p:spPr>
      </p:pic>
      <p:sp>
        <p:nvSpPr>
          <p:cNvPr id="4" name="Rectangle 3"/>
          <p:cNvSpPr/>
          <p:nvPr/>
        </p:nvSpPr>
        <p:spPr>
          <a:xfrm>
            <a:off x="3759200" y="277580"/>
            <a:ext cx="8432800" cy="6909520"/>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r">
              <a:lnSpc>
                <a:spcPts val="7200"/>
              </a:lnSpc>
            </a:pPr>
            <a:r>
              <a:rPr lang="en-US" sz="9600" b="1" dirty="0" smtClean="0">
                <a:ln w="12700">
                  <a:solidFill>
                    <a:schemeClr val="tx1"/>
                  </a:solidFill>
                </a:ln>
                <a:solidFill>
                  <a:srgbClr val="FF0000"/>
                </a:solidFill>
                <a:effectLst>
                  <a:glow rad="101600">
                    <a:schemeClr val="tx1">
                      <a:alpha val="60000"/>
                    </a:schemeClr>
                  </a:glow>
                </a:effectLst>
              </a:rPr>
              <a:t>When Jesus shows up</a:t>
            </a:r>
          </a:p>
          <a:p>
            <a:pPr algn="r">
              <a:lnSpc>
                <a:spcPts val="7200"/>
              </a:lnSpc>
            </a:pPr>
            <a:r>
              <a:rPr lang="en-US" sz="9600" b="1" dirty="0" smtClean="0">
                <a:ln w="12700">
                  <a:solidFill>
                    <a:schemeClr val="tx1"/>
                  </a:solidFill>
                </a:ln>
                <a:solidFill>
                  <a:srgbClr val="FF0000"/>
                </a:solidFill>
                <a:effectLst>
                  <a:glow rad="101600">
                    <a:schemeClr val="tx1">
                      <a:alpha val="60000"/>
                    </a:schemeClr>
                  </a:glow>
                </a:effectLst>
              </a:rPr>
              <a:t> in Hades, </a:t>
            </a:r>
          </a:p>
          <a:p>
            <a:pPr algn="r">
              <a:lnSpc>
                <a:spcPts val="7200"/>
              </a:lnSpc>
            </a:pPr>
            <a:r>
              <a:rPr lang="en-US" sz="9600" b="1" dirty="0" err="1" smtClean="0">
                <a:ln w="12700">
                  <a:solidFill>
                    <a:schemeClr val="tx1"/>
                  </a:solidFill>
                </a:ln>
                <a:solidFill>
                  <a:srgbClr val="FF0000"/>
                </a:solidFill>
                <a:effectLst>
                  <a:glow rad="101600">
                    <a:schemeClr val="tx1">
                      <a:alpha val="60000"/>
                    </a:schemeClr>
                  </a:glow>
                </a:effectLst>
              </a:rPr>
              <a:t>satan’s</a:t>
            </a:r>
            <a:r>
              <a:rPr lang="en-US" sz="9600" b="1" dirty="0" smtClean="0">
                <a:ln w="12700">
                  <a:solidFill>
                    <a:schemeClr val="tx1"/>
                  </a:solidFill>
                </a:ln>
                <a:solidFill>
                  <a:srgbClr val="FF0000"/>
                </a:solidFill>
                <a:effectLst>
                  <a:glow rad="101600">
                    <a:schemeClr val="tx1">
                      <a:alpha val="60000"/>
                    </a:schemeClr>
                  </a:glow>
                </a:effectLst>
              </a:rPr>
              <a:t> domain,</a:t>
            </a:r>
          </a:p>
          <a:p>
            <a:pPr algn="r">
              <a:lnSpc>
                <a:spcPts val="7200"/>
              </a:lnSpc>
            </a:pPr>
            <a:r>
              <a:rPr lang="en-US" sz="9600" b="1" dirty="0" smtClean="0">
                <a:ln w="12700">
                  <a:solidFill>
                    <a:schemeClr val="tx1"/>
                  </a:solidFill>
                </a:ln>
                <a:solidFill>
                  <a:srgbClr val="FF0000"/>
                </a:solidFill>
                <a:effectLst>
                  <a:glow rad="101600">
                    <a:schemeClr val="tx1">
                      <a:alpha val="60000"/>
                    </a:schemeClr>
                  </a:glow>
                </a:effectLst>
              </a:rPr>
              <a:t>He’s not saying or doing anything.</a:t>
            </a:r>
          </a:p>
        </p:txBody>
      </p:sp>
    </p:spTree>
    <p:extLst>
      <p:ext uri="{BB962C8B-B14F-4D97-AF65-F5344CB8AC3E}">
        <p14:creationId xmlns:p14="http://schemas.microsoft.com/office/powerpoint/2010/main" val="145451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http://www.stonegableblog.com/wp-content/uploads/2015/03/rembrandt-an-the-face-of-jesus-pma-58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2568" y="7256"/>
            <a:ext cx="322943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stonegableblog.com/wp-content/uploads/2015/03/rembrandt-an-the-face-of-jesus-pma-58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3" y="-1"/>
            <a:ext cx="896983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59200" y="277580"/>
            <a:ext cx="8432800" cy="6555641"/>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Just because</a:t>
            </a:r>
          </a:p>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Jesus isn’t </a:t>
            </a:r>
          </a:p>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saying </a:t>
            </a:r>
          </a:p>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anything</a:t>
            </a:r>
          </a:p>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doesn’t </a:t>
            </a:r>
          </a:p>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mean He has </a:t>
            </a:r>
          </a:p>
          <a:p>
            <a:pPr algn="r">
              <a:lnSpc>
                <a:spcPts val="7200"/>
              </a:lnSpc>
            </a:pPr>
            <a:r>
              <a:rPr lang="en-US" sz="8800" b="1" dirty="0" smtClean="0">
                <a:ln w="12700">
                  <a:solidFill>
                    <a:schemeClr val="tx1"/>
                  </a:solidFill>
                </a:ln>
                <a:solidFill>
                  <a:srgbClr val="FF0000"/>
                </a:solidFill>
                <a:effectLst>
                  <a:glow rad="101600">
                    <a:schemeClr val="tx1">
                      <a:alpha val="60000"/>
                    </a:schemeClr>
                  </a:glow>
                </a:effectLst>
              </a:rPr>
              <a:t>nothing to say.</a:t>
            </a:r>
          </a:p>
        </p:txBody>
      </p:sp>
      <p:sp>
        <p:nvSpPr>
          <p:cNvPr id="6" name="Rectangle 5"/>
          <p:cNvSpPr/>
          <p:nvPr/>
        </p:nvSpPr>
        <p:spPr>
          <a:xfrm>
            <a:off x="0" y="5947372"/>
            <a:ext cx="3270447"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rPr>
              <a:t>Isaiah 53:7</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endParaRPr>
          </a:p>
        </p:txBody>
      </p:sp>
      <p:sp>
        <p:nvSpPr>
          <p:cNvPr id="8" name="Rectangle 7"/>
          <p:cNvSpPr/>
          <p:nvPr/>
        </p:nvSpPr>
        <p:spPr>
          <a:xfrm>
            <a:off x="0" y="7256"/>
            <a:ext cx="5248873"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rPr>
              <a:t>Silent like a lamb.</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C00000">
                    <a:alpha val="60000"/>
                  </a:srgbClr>
                </a:glow>
              </a:effectLst>
            </a:endParaRPr>
          </a:p>
        </p:txBody>
      </p:sp>
    </p:spTree>
    <p:extLst>
      <p:ext uri="{BB962C8B-B14F-4D97-AF65-F5344CB8AC3E}">
        <p14:creationId xmlns:p14="http://schemas.microsoft.com/office/powerpoint/2010/main" val="375503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cdn.urbantimes.co/wp-content/uploads/2013/05/PensiveLucife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905" y="45364"/>
            <a:ext cx="12180095" cy="68126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905" y="45364"/>
            <a:ext cx="8661400" cy="5689827"/>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nSpc>
                <a:spcPts val="8700"/>
              </a:lnSpc>
            </a:pPr>
            <a:r>
              <a:rPr lang="en-US" sz="8800" b="1" dirty="0" smtClean="0">
                <a:ln w="12700">
                  <a:solidFill>
                    <a:schemeClr val="tx1"/>
                  </a:solidFill>
                </a:ln>
                <a:solidFill>
                  <a:srgbClr val="FF0000"/>
                </a:solidFill>
                <a:effectLst>
                  <a:glow rad="101600">
                    <a:schemeClr val="tx1">
                      <a:alpha val="60000"/>
                    </a:schemeClr>
                  </a:glow>
                </a:effectLst>
              </a:rPr>
              <a:t>When satan</a:t>
            </a:r>
          </a:p>
          <a:p>
            <a:pPr>
              <a:lnSpc>
                <a:spcPts val="8700"/>
              </a:lnSpc>
            </a:pPr>
            <a:r>
              <a:rPr lang="en-US" sz="8800" b="1" dirty="0" smtClean="0">
                <a:ln w="12700">
                  <a:solidFill>
                    <a:schemeClr val="tx1"/>
                  </a:solidFill>
                </a:ln>
                <a:solidFill>
                  <a:srgbClr val="FF0000"/>
                </a:solidFill>
                <a:effectLst>
                  <a:glow rad="101600">
                    <a:schemeClr val="tx1">
                      <a:alpha val="60000"/>
                    </a:schemeClr>
                  </a:glow>
                </a:effectLst>
              </a:rPr>
              <a:t>sees Jesus,</a:t>
            </a:r>
          </a:p>
          <a:p>
            <a:pPr>
              <a:lnSpc>
                <a:spcPts val="8700"/>
              </a:lnSpc>
            </a:pPr>
            <a:r>
              <a:rPr lang="en-US" sz="8800" b="1" dirty="0" smtClean="0">
                <a:ln w="12700">
                  <a:solidFill>
                    <a:schemeClr val="tx1"/>
                  </a:solidFill>
                </a:ln>
                <a:solidFill>
                  <a:srgbClr val="FF0000"/>
                </a:solidFill>
                <a:effectLst>
                  <a:glow rad="101600">
                    <a:schemeClr val="tx1">
                      <a:alpha val="60000"/>
                    </a:schemeClr>
                  </a:glow>
                </a:effectLst>
              </a:rPr>
              <a:t>what do you</a:t>
            </a:r>
          </a:p>
          <a:p>
            <a:pPr>
              <a:lnSpc>
                <a:spcPts val="8700"/>
              </a:lnSpc>
            </a:pPr>
            <a:r>
              <a:rPr lang="en-US" sz="8800" b="1" dirty="0" smtClean="0">
                <a:ln w="12700">
                  <a:solidFill>
                    <a:schemeClr val="tx1"/>
                  </a:solidFill>
                </a:ln>
                <a:solidFill>
                  <a:srgbClr val="FF0000"/>
                </a:solidFill>
                <a:effectLst>
                  <a:glow rad="101600">
                    <a:schemeClr val="tx1">
                      <a:alpha val="60000"/>
                    </a:schemeClr>
                  </a:glow>
                </a:effectLst>
              </a:rPr>
              <a:t>think was going though his mind?</a:t>
            </a:r>
          </a:p>
        </p:txBody>
      </p:sp>
    </p:spTree>
    <p:extLst>
      <p:ext uri="{BB962C8B-B14F-4D97-AF65-F5344CB8AC3E}">
        <p14:creationId xmlns:p14="http://schemas.microsoft.com/office/powerpoint/2010/main" val="307646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0"/>
            <a:ext cx="12191999" cy="6858000"/>
            <a:chOff x="0" y="0"/>
            <a:chExt cx="12192000" cy="6858000"/>
          </a:xfrm>
        </p:grpSpPr>
        <p:pic>
          <p:nvPicPr>
            <p:cNvPr id="2" name="Picture 1"/>
            <p:cNvPicPr>
              <a:picLocks noChangeAspect="1"/>
            </p:cNvPicPr>
            <p:nvPr/>
          </p:nvPicPr>
          <p:blipFill>
            <a:blip r:embed="rId3"/>
            <a:stretch>
              <a:fillRect/>
            </a:stretch>
          </p:blipFill>
          <p:spPr>
            <a:xfrm>
              <a:off x="0" y="0"/>
              <a:ext cx="6667500" cy="68580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667500" y="0"/>
              <a:ext cx="5524500" cy="6858000"/>
            </a:xfrm>
            <a:prstGeom prst="rect">
              <a:avLst/>
            </a:prstGeom>
          </p:spPr>
        </p:pic>
      </p:grpSp>
      <p:sp>
        <p:nvSpPr>
          <p:cNvPr id="6" name="Rectangle 5"/>
          <p:cNvSpPr/>
          <p:nvPr/>
        </p:nvSpPr>
        <p:spPr>
          <a:xfrm>
            <a:off x="5073444" y="-12700"/>
            <a:ext cx="7118555" cy="6786473"/>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r">
              <a:lnSpc>
                <a:spcPts val="8700"/>
              </a:lnSpc>
            </a:pPr>
            <a:r>
              <a:rPr lang="en-US" sz="8800" b="1" dirty="0" smtClean="0">
                <a:ln w="12700">
                  <a:solidFill>
                    <a:schemeClr val="tx1"/>
                  </a:solidFill>
                </a:ln>
                <a:solidFill>
                  <a:srgbClr val="FF0000"/>
                </a:solidFill>
                <a:effectLst>
                  <a:glow rad="101600">
                    <a:schemeClr val="tx1">
                      <a:alpha val="60000"/>
                    </a:schemeClr>
                  </a:glow>
                </a:effectLst>
              </a:rPr>
              <a:t>Torment Him!</a:t>
            </a:r>
          </a:p>
          <a:p>
            <a:pPr algn="r">
              <a:lnSpc>
                <a:spcPts val="8700"/>
              </a:lnSpc>
            </a:pPr>
            <a:r>
              <a:rPr lang="en-US" sz="8800" b="1" dirty="0" smtClean="0">
                <a:ln w="12700">
                  <a:solidFill>
                    <a:schemeClr val="tx1"/>
                  </a:solidFill>
                </a:ln>
                <a:solidFill>
                  <a:srgbClr val="FF0000"/>
                </a:solidFill>
                <a:effectLst>
                  <a:glow rad="101600">
                    <a:schemeClr val="tx1">
                      <a:alpha val="60000"/>
                    </a:schemeClr>
                  </a:glow>
                </a:effectLst>
              </a:rPr>
              <a:t>Strip Him!</a:t>
            </a:r>
          </a:p>
          <a:p>
            <a:pPr algn="r">
              <a:lnSpc>
                <a:spcPts val="8700"/>
              </a:lnSpc>
            </a:pPr>
            <a:r>
              <a:rPr lang="en-US" sz="8800" b="1" dirty="0" smtClean="0">
                <a:ln w="12700">
                  <a:solidFill>
                    <a:schemeClr val="tx1"/>
                  </a:solidFill>
                </a:ln>
                <a:solidFill>
                  <a:srgbClr val="FF0000"/>
                </a:solidFill>
                <a:effectLst>
                  <a:glow rad="101600">
                    <a:schemeClr val="tx1">
                      <a:alpha val="60000"/>
                    </a:schemeClr>
                  </a:glow>
                </a:effectLst>
              </a:rPr>
              <a:t>Ruin Him!</a:t>
            </a:r>
          </a:p>
          <a:p>
            <a:pPr algn="r">
              <a:lnSpc>
                <a:spcPts val="8700"/>
              </a:lnSpc>
            </a:pPr>
            <a:r>
              <a:rPr lang="en-US" sz="8800" b="1" dirty="0" smtClean="0">
                <a:ln w="12700">
                  <a:solidFill>
                    <a:schemeClr val="tx1"/>
                  </a:solidFill>
                </a:ln>
                <a:solidFill>
                  <a:srgbClr val="FF0000"/>
                </a:solidFill>
                <a:effectLst>
                  <a:glow rad="101600">
                    <a:schemeClr val="tx1">
                      <a:alpha val="60000"/>
                    </a:schemeClr>
                  </a:glow>
                </a:effectLst>
              </a:rPr>
              <a:t>Publicly</a:t>
            </a:r>
          </a:p>
          <a:p>
            <a:pPr algn="r">
              <a:lnSpc>
                <a:spcPts val="8700"/>
              </a:lnSpc>
            </a:pPr>
            <a:r>
              <a:rPr lang="en-US" sz="8800" b="1" dirty="0" smtClean="0">
                <a:ln w="12700">
                  <a:solidFill>
                    <a:schemeClr val="tx1"/>
                  </a:solidFill>
                </a:ln>
                <a:solidFill>
                  <a:srgbClr val="FF0000"/>
                </a:solidFill>
                <a:effectLst>
                  <a:glow rad="101600">
                    <a:schemeClr val="tx1">
                      <a:alpha val="60000"/>
                    </a:schemeClr>
                  </a:glow>
                </a:effectLst>
              </a:rPr>
              <a:t>Humiliate</a:t>
            </a:r>
          </a:p>
          <a:p>
            <a:pPr algn="r">
              <a:lnSpc>
                <a:spcPts val="8700"/>
              </a:lnSpc>
            </a:pPr>
            <a:r>
              <a:rPr lang="en-US" sz="8800" b="1" dirty="0" smtClean="0">
                <a:ln w="12700">
                  <a:solidFill>
                    <a:schemeClr val="tx1"/>
                  </a:solidFill>
                </a:ln>
                <a:solidFill>
                  <a:srgbClr val="FF0000"/>
                </a:solidFill>
                <a:effectLst>
                  <a:glow rad="101600">
                    <a:schemeClr val="tx1">
                      <a:alpha val="60000"/>
                    </a:schemeClr>
                  </a:glow>
                </a:effectLst>
              </a:rPr>
              <a:t>Him!</a:t>
            </a:r>
          </a:p>
        </p:txBody>
      </p:sp>
      <p:sp>
        <p:nvSpPr>
          <p:cNvPr id="7" name="Rectangle 6"/>
          <p:cNvSpPr/>
          <p:nvPr/>
        </p:nvSpPr>
        <p:spPr>
          <a:xfrm>
            <a:off x="-46450" y="5977235"/>
            <a:ext cx="608730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Still No Rescue Party</a:t>
            </a:r>
            <a:endParaRPr lang="en-US" sz="5400" b="1" cap="none" spc="0" dirty="0">
              <a:ln/>
              <a:solidFill>
                <a:schemeClr val="accent4"/>
              </a:solidFill>
              <a:effectLst/>
            </a:endParaRPr>
          </a:p>
        </p:txBody>
      </p:sp>
    </p:spTree>
    <p:extLst>
      <p:ext uri="{BB962C8B-B14F-4D97-AF65-F5344CB8AC3E}">
        <p14:creationId xmlns:p14="http://schemas.microsoft.com/office/powerpoint/2010/main" val="320708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5986"/>
            <a:ext cx="6253316" cy="6913986"/>
          </a:xfrm>
          <a:prstGeom prst="rect">
            <a:avLst/>
          </a:prstGeom>
        </p:spPr>
      </p:pic>
      <p:pic>
        <p:nvPicPr>
          <p:cNvPr id="6" name="Picture 5"/>
          <p:cNvPicPr>
            <a:picLocks noChangeAspect="1"/>
          </p:cNvPicPr>
          <p:nvPr/>
        </p:nvPicPr>
        <p:blipFill>
          <a:blip r:embed="rId4"/>
          <a:stretch>
            <a:fillRect/>
          </a:stretch>
        </p:blipFill>
        <p:spPr>
          <a:xfrm>
            <a:off x="6253316" y="1"/>
            <a:ext cx="5938684" cy="6858000"/>
          </a:xfrm>
          <a:prstGeom prst="rect">
            <a:avLst/>
          </a:prstGeom>
        </p:spPr>
      </p:pic>
      <p:sp>
        <p:nvSpPr>
          <p:cNvPr id="10" name="Rectangle 9"/>
          <p:cNvSpPr/>
          <p:nvPr/>
        </p:nvSpPr>
        <p:spPr>
          <a:xfrm>
            <a:off x="-125264" y="5816689"/>
            <a:ext cx="1231726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8000" b="1" cap="none" spc="-150" dirty="0" smtClean="0">
                <a:ln w="19050">
                  <a:solidFill>
                    <a:schemeClr val="tx1"/>
                  </a:solidFill>
                </a:ln>
                <a:solidFill>
                  <a:srgbClr val="C00000"/>
                </a:solidFill>
                <a:effectLst>
                  <a:glow rad="228600">
                    <a:schemeClr val="tx1">
                      <a:alpha val="40000"/>
                    </a:schemeClr>
                  </a:glow>
                </a:effectLst>
                <a:latin typeface="Playbill" panose="040506030A0602020202" pitchFamily="82" charset="0"/>
              </a:rPr>
              <a:t>All demons gathered to watch Jesus be tortured.</a:t>
            </a:r>
          </a:p>
        </p:txBody>
      </p:sp>
    </p:spTree>
    <p:extLst>
      <p:ext uri="{BB962C8B-B14F-4D97-AF65-F5344CB8AC3E}">
        <p14:creationId xmlns:p14="http://schemas.microsoft.com/office/powerpoint/2010/main" val="2305622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12192000" cy="6858000"/>
            <a:chOff x="0" y="0"/>
            <a:chExt cx="14029508" cy="7303551"/>
          </a:xfrm>
        </p:grpSpPr>
        <p:pic>
          <p:nvPicPr>
            <p:cNvPr id="7" name="Picture 6"/>
            <p:cNvPicPr>
              <a:picLocks noChangeAspect="1"/>
            </p:cNvPicPr>
            <p:nvPr/>
          </p:nvPicPr>
          <p:blipFill>
            <a:blip r:embed="rId3"/>
            <a:stretch>
              <a:fillRect/>
            </a:stretch>
          </p:blipFill>
          <p:spPr>
            <a:xfrm>
              <a:off x="845309" y="120927"/>
              <a:ext cx="7181084" cy="7182624"/>
            </a:xfrm>
            <a:prstGeom prst="rect">
              <a:avLst/>
            </a:prstGeom>
          </p:spPr>
        </p:pic>
        <p:pic>
          <p:nvPicPr>
            <p:cNvPr id="9" name="Picture 8"/>
            <p:cNvPicPr>
              <a:picLocks noChangeAspect="1"/>
            </p:cNvPicPr>
            <p:nvPr/>
          </p:nvPicPr>
          <p:blipFill>
            <a:blip r:embed="rId4"/>
            <a:stretch>
              <a:fillRect/>
            </a:stretch>
          </p:blipFill>
          <p:spPr>
            <a:xfrm>
              <a:off x="0" y="38099"/>
              <a:ext cx="6848438" cy="7265451"/>
            </a:xfrm>
            <a:prstGeom prst="rect">
              <a:avLst/>
            </a:prstGeom>
          </p:spPr>
        </p:pic>
        <p:pic>
          <p:nvPicPr>
            <p:cNvPr id="3" name="Picture 2"/>
            <p:cNvPicPr>
              <a:picLocks noChangeAspect="1"/>
            </p:cNvPicPr>
            <p:nvPr/>
          </p:nvPicPr>
          <p:blipFill>
            <a:blip r:embed="rId5"/>
            <a:stretch>
              <a:fillRect/>
            </a:stretch>
          </p:blipFill>
          <p:spPr>
            <a:xfrm>
              <a:off x="6848424" y="0"/>
              <a:ext cx="7181084" cy="7298795"/>
            </a:xfrm>
            <a:prstGeom prst="rect">
              <a:avLst/>
            </a:prstGeom>
          </p:spPr>
        </p:pic>
      </p:grpSp>
      <p:sp>
        <p:nvSpPr>
          <p:cNvPr id="10" name="Rectangle 9"/>
          <p:cNvSpPr/>
          <p:nvPr/>
        </p:nvSpPr>
        <p:spPr>
          <a:xfrm>
            <a:off x="-125264" y="5816689"/>
            <a:ext cx="1231726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8000" b="1" cap="none" spc="-150" dirty="0" smtClean="0">
                <a:ln w="19050">
                  <a:solidFill>
                    <a:schemeClr val="tx1"/>
                  </a:solidFill>
                </a:ln>
                <a:solidFill>
                  <a:srgbClr val="C00000"/>
                </a:solidFill>
                <a:effectLst>
                  <a:glow rad="228600">
                    <a:schemeClr val="tx1">
                      <a:alpha val="40000"/>
                    </a:schemeClr>
                  </a:glow>
                </a:effectLst>
                <a:latin typeface="Playbill" panose="040506030A0602020202" pitchFamily="82" charset="0"/>
              </a:rPr>
              <a:t>All demons gathered to watch Jesus be tortured.</a:t>
            </a:r>
          </a:p>
        </p:txBody>
      </p:sp>
    </p:spTree>
    <p:extLst>
      <p:ext uri="{BB962C8B-B14F-4D97-AF65-F5344CB8AC3E}">
        <p14:creationId xmlns:p14="http://schemas.microsoft.com/office/powerpoint/2010/main" val="1507585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b="9074"/>
          <a:stretch/>
        </p:blipFill>
        <p:spPr>
          <a:xfrm>
            <a:off x="0" y="0"/>
            <a:ext cx="12192000" cy="6858000"/>
          </a:xfrm>
          <a:prstGeom prst="rect">
            <a:avLst/>
          </a:prstGeom>
        </p:spPr>
      </p:pic>
      <p:sp>
        <p:nvSpPr>
          <p:cNvPr id="6" name="Rectangle 5"/>
          <p:cNvSpPr/>
          <p:nvPr/>
        </p:nvSpPr>
        <p:spPr>
          <a:xfrm>
            <a:off x="67839" y="47625"/>
            <a:ext cx="4378314" cy="3785652"/>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nSpc>
                <a:spcPts val="7200"/>
              </a:lnSpc>
            </a:pPr>
            <a:r>
              <a:rPr lang="en-US" sz="8800" b="1" cap="none" spc="0" dirty="0" smtClean="0">
                <a:ln>
                  <a:solidFill>
                    <a:schemeClr val="tx1"/>
                  </a:solidFill>
                </a:ln>
                <a:solidFill>
                  <a:srgbClr val="C00000"/>
                </a:solidFill>
                <a:effectLst/>
              </a:rPr>
              <a:t>Losing to</a:t>
            </a:r>
          </a:p>
          <a:p>
            <a:pPr>
              <a:lnSpc>
                <a:spcPts val="7200"/>
              </a:lnSpc>
            </a:pPr>
            <a:r>
              <a:rPr lang="en-US" sz="8800" b="1" dirty="0" smtClean="0">
                <a:ln>
                  <a:solidFill>
                    <a:schemeClr val="tx1"/>
                  </a:solidFill>
                </a:ln>
                <a:solidFill>
                  <a:srgbClr val="C00000"/>
                </a:solidFill>
              </a:rPr>
              <a:t>the</a:t>
            </a:r>
          </a:p>
          <a:p>
            <a:pPr>
              <a:lnSpc>
                <a:spcPts val="7200"/>
              </a:lnSpc>
            </a:pPr>
            <a:r>
              <a:rPr lang="en-US" sz="8800" b="1" cap="none" spc="0" dirty="0" smtClean="0">
                <a:ln>
                  <a:solidFill>
                    <a:schemeClr val="tx1"/>
                  </a:solidFill>
                </a:ln>
                <a:solidFill>
                  <a:srgbClr val="C00000"/>
                </a:solidFill>
                <a:effectLst/>
              </a:rPr>
              <a:t>Chess</a:t>
            </a:r>
          </a:p>
          <a:p>
            <a:pPr>
              <a:lnSpc>
                <a:spcPts val="7200"/>
              </a:lnSpc>
            </a:pPr>
            <a:r>
              <a:rPr lang="en-US" sz="8800" b="1" cap="none" spc="0" dirty="0" smtClean="0">
                <a:ln>
                  <a:solidFill>
                    <a:schemeClr val="tx1"/>
                  </a:solidFill>
                </a:ln>
                <a:solidFill>
                  <a:srgbClr val="C00000"/>
                </a:solidFill>
                <a:effectLst/>
              </a:rPr>
              <a:t>Master</a:t>
            </a:r>
          </a:p>
        </p:txBody>
      </p:sp>
      <p:pic>
        <p:nvPicPr>
          <p:cNvPr id="3074" name="Picture 2" descr="http://www.sireasgallery.com/iconset/chess/Bishop-black_256x256_3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33632" y="228146"/>
            <a:ext cx="1803854" cy="18038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ireasgallery.com/iconset/chess/Rook-black_256x256_32.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67788" y="228146"/>
            <a:ext cx="1803854" cy="18038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een-black"/>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27796" y="120196"/>
            <a:ext cx="1911804" cy="191180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nabita.org/wordpress/wp-content/uploads/2013/04/Checkmate-Logo.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34248" y="2195286"/>
            <a:ext cx="3187095" cy="19267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7293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172684" cy="6858000"/>
            <a:chOff x="-6819900" y="-3467100"/>
            <a:chExt cx="25907997" cy="13792196"/>
          </a:xfrm>
        </p:grpSpPr>
        <p:grpSp>
          <p:nvGrpSpPr>
            <p:cNvPr id="3" name="Group 2"/>
            <p:cNvGrpSpPr/>
            <p:nvPr/>
          </p:nvGrpSpPr>
          <p:grpSpPr>
            <a:xfrm>
              <a:off x="-6819900" y="-3467100"/>
              <a:ext cx="25907997" cy="13792196"/>
              <a:chOff x="0" y="-5"/>
              <a:chExt cx="12192004" cy="6858005"/>
            </a:xfrm>
          </p:grpSpPr>
          <p:pic>
            <p:nvPicPr>
              <p:cNvPr id="4" name="Picture 3"/>
              <p:cNvPicPr>
                <a:picLocks noChangeAspect="1"/>
              </p:cNvPicPr>
              <p:nvPr/>
            </p:nvPicPr>
            <p:blipFill>
              <a:blip r:embed="rId3"/>
              <a:stretch>
                <a:fillRect/>
              </a:stretch>
            </p:blipFill>
            <p:spPr>
              <a:xfrm>
                <a:off x="3505200" y="2"/>
                <a:ext cx="3032125" cy="6857998"/>
              </a:xfrm>
              <a:prstGeom prst="rect">
                <a:avLst/>
              </a:prstGeom>
            </p:spPr>
          </p:pic>
          <p:pic>
            <p:nvPicPr>
              <p:cNvPr id="2" name="Picture 1"/>
              <p:cNvPicPr>
                <a:picLocks noChangeAspect="1"/>
              </p:cNvPicPr>
              <p:nvPr/>
            </p:nvPicPr>
            <p:blipFill rotWithShape="1">
              <a:blip r:embed="rId4" cstate="screen">
                <a:duotone>
                  <a:prstClr val="black"/>
                  <a:srgbClr val="FF0000">
                    <a:tint val="45000"/>
                    <a:satMod val="400000"/>
                  </a:srgbClr>
                </a:duotone>
                <a:extLst>
                  <a:ext uri="{28A0092B-C50C-407E-A947-70E740481C1C}">
                    <a14:useLocalDpi xmlns:a14="http://schemas.microsoft.com/office/drawing/2010/main"/>
                  </a:ext>
                </a:extLst>
              </a:blip>
              <a:srcRect/>
              <a:stretch/>
            </p:blipFill>
            <p:spPr>
              <a:xfrm rot="16200000">
                <a:off x="5329520" y="-4488"/>
                <a:ext cx="6858002" cy="6866967"/>
              </a:xfrm>
              <a:prstGeom prst="rect">
                <a:avLst/>
              </a:prstGeom>
            </p:spPr>
          </p:pic>
          <p:pic>
            <p:nvPicPr>
              <p:cNvPr id="6" name="Picture 5"/>
              <p:cNvPicPr>
                <a:picLocks noChangeAspect="1"/>
              </p:cNvPicPr>
              <p:nvPr/>
            </p:nvPicPr>
            <p:blipFill rotWithShape="1">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flipH="1">
                <a:off x="0" y="0"/>
                <a:ext cx="3505200" cy="6858000"/>
              </a:xfrm>
              <a:prstGeom prst="rect">
                <a:avLst/>
              </a:prstGeom>
            </p:spPr>
          </p:pic>
        </p:grpSp>
        <p:sp>
          <p:nvSpPr>
            <p:cNvPr id="10" name="Rectangle 9"/>
            <p:cNvSpPr/>
            <p:nvPr/>
          </p:nvSpPr>
          <p:spPr>
            <a:xfrm>
              <a:off x="339097" y="984984"/>
              <a:ext cx="4198430" cy="1889414"/>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3600" b="1" cap="none" spc="0" dirty="0" smtClean="0">
                  <a:ln>
                    <a:solidFill>
                      <a:schemeClr val="tx1"/>
                    </a:solidFill>
                  </a:ln>
                  <a:solidFill>
                    <a:srgbClr val="C00000"/>
                  </a:solidFill>
                  <a:effectLst>
                    <a:glow rad="101600">
                      <a:schemeClr val="tx1">
                        <a:alpha val="60000"/>
                      </a:schemeClr>
                    </a:glow>
                  </a:effectLst>
                </a:rPr>
                <a:t>Paradise</a:t>
              </a:r>
            </a:p>
          </p:txBody>
        </p:sp>
        <p:sp>
          <p:nvSpPr>
            <p:cNvPr id="11" name="Bent Arrow 10"/>
            <p:cNvSpPr/>
            <p:nvPr/>
          </p:nvSpPr>
          <p:spPr>
            <a:xfrm flipH="1" flipV="1">
              <a:off x="716537" y="2600155"/>
              <a:ext cx="1179300" cy="1423335"/>
            </a:xfrm>
            <a:prstGeom prst="bentArrow">
              <a:avLst>
                <a:gd name="adj1" fmla="val 23782"/>
                <a:gd name="adj2" fmla="val 40227"/>
                <a:gd name="adj3" fmla="val 50000"/>
                <a:gd name="adj4" fmla="val 3887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solidFill>
                  <a:schemeClr val="tx1"/>
                </a:solidFill>
              </a:endParaRPr>
            </a:p>
          </p:txBody>
        </p:sp>
        <p:sp>
          <p:nvSpPr>
            <p:cNvPr id="12" name="Rectangle 11"/>
            <p:cNvSpPr/>
            <p:nvPr/>
          </p:nvSpPr>
          <p:spPr>
            <a:xfrm>
              <a:off x="-275360" y="4144402"/>
              <a:ext cx="5675165" cy="2025589"/>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5400" b="1" cap="none" spc="0" dirty="0" smtClean="0">
                  <a:ln>
                    <a:solidFill>
                      <a:schemeClr val="tx1"/>
                    </a:solidFill>
                  </a:ln>
                  <a:solidFill>
                    <a:srgbClr val="C00000"/>
                  </a:solidFill>
                  <a:effectLst>
                    <a:glow rad="101600">
                      <a:schemeClr val="tx1">
                        <a:alpha val="60000"/>
                      </a:schemeClr>
                    </a:glow>
                  </a:effectLst>
                </a:rPr>
                <a:t>Hades</a:t>
              </a:r>
            </a:p>
          </p:txBody>
        </p:sp>
        <p:sp>
          <p:nvSpPr>
            <p:cNvPr id="13" name="Bent Arrow 12"/>
            <p:cNvSpPr/>
            <p:nvPr/>
          </p:nvSpPr>
          <p:spPr>
            <a:xfrm flipV="1">
              <a:off x="2942695" y="5772700"/>
              <a:ext cx="1430480" cy="1616593"/>
            </a:xfrm>
            <a:prstGeom prst="bentArrow">
              <a:avLst>
                <a:gd name="adj1" fmla="val 23782"/>
                <a:gd name="adj2" fmla="val 40227"/>
                <a:gd name="adj3" fmla="val 50000"/>
                <a:gd name="adj4" fmla="val 3887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solidFill>
                  <a:schemeClr val="tx1"/>
                </a:solidFill>
              </a:endParaRPr>
            </a:p>
          </p:txBody>
        </p:sp>
      </p:grpSp>
      <p:sp>
        <p:nvSpPr>
          <p:cNvPr id="5" name="Rectangle 4"/>
          <p:cNvSpPr/>
          <p:nvPr/>
        </p:nvSpPr>
        <p:spPr>
          <a:xfrm>
            <a:off x="5209624" y="5934670"/>
            <a:ext cx="69630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glow rad="101600">
                    <a:schemeClr val="tx1">
                      <a:alpha val="60000"/>
                    </a:schemeClr>
                  </a:glow>
                </a:effectLst>
              </a:rPr>
              <a:t>Both sides could watch.</a:t>
            </a:r>
            <a:endParaRPr lang="en-US" sz="5400" b="1" cap="none" spc="0" dirty="0">
              <a:ln/>
              <a:solidFill>
                <a:schemeClr val="accent4"/>
              </a:solidFill>
              <a:effectLst>
                <a:glow rad="101600">
                  <a:schemeClr val="tx1">
                    <a:alpha val="60000"/>
                  </a:schemeClr>
                </a:glow>
              </a:effectLst>
            </a:endParaRPr>
          </a:p>
        </p:txBody>
      </p:sp>
    </p:spTree>
    <p:extLst>
      <p:ext uri="{BB962C8B-B14F-4D97-AF65-F5344CB8AC3E}">
        <p14:creationId xmlns:p14="http://schemas.microsoft.com/office/powerpoint/2010/main" val="3123410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5473700"/>
            <a:ext cx="12192000" cy="1346844"/>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500"/>
              </a:lnSpc>
            </a:pPr>
            <a:r>
              <a:rPr lang="en-US" sz="7200" b="1" cap="none" spc="0" dirty="0" smtClean="0">
                <a:ln w="19050">
                  <a:noFill/>
                </a:ln>
                <a:solidFill>
                  <a:srgbClr val="C00000"/>
                </a:solidFill>
                <a:effectLst/>
                <a:latin typeface="Bodoni MT Condensed" panose="02070606080606020203" pitchFamily="18" charset="0"/>
              </a:rPr>
              <a:t>Everyone in Paradise Looking Intently</a:t>
            </a:r>
            <a:endParaRPr lang="en-US" sz="6600" b="1" cap="none" spc="0" dirty="0">
              <a:ln w="19050">
                <a:noFill/>
              </a:ln>
              <a:solidFill>
                <a:srgbClr val="C00000"/>
              </a:solidFill>
              <a:effectLst/>
              <a:latin typeface="Bodoni MT Condensed" panose="02070606080606020203" pitchFamily="18" charset="0"/>
            </a:endParaRPr>
          </a:p>
        </p:txBody>
      </p:sp>
    </p:spTree>
    <p:extLst>
      <p:ext uri="{BB962C8B-B14F-4D97-AF65-F5344CB8AC3E}">
        <p14:creationId xmlns:p14="http://schemas.microsoft.com/office/powerpoint/2010/main" val="413344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duotone>
              <a:prstClr val="black"/>
              <a:srgbClr val="C00000">
                <a:tint val="45000"/>
                <a:satMod val="400000"/>
              </a:srgbClr>
            </a:duotone>
            <a:extLst>
              <a:ext uri="{28A0092B-C50C-407E-A947-70E740481C1C}">
                <a14:useLocalDpi xmlns:a14="http://schemas.microsoft.com/office/drawing/2010/main"/>
              </a:ext>
            </a:extLst>
          </a:blip>
          <a:srcRect t="9445" b="28341"/>
          <a:stretch/>
        </p:blipFill>
        <p:spPr>
          <a:xfrm>
            <a:off x="0" y="0"/>
            <a:ext cx="12192000" cy="6858000"/>
          </a:xfrm>
          <a:prstGeom prst="rect">
            <a:avLst/>
          </a:prstGeom>
        </p:spPr>
      </p:pic>
      <p:pic>
        <p:nvPicPr>
          <p:cNvPr id="3" name="Picture 2"/>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18947"/>
          <a:stretch/>
        </p:blipFill>
        <p:spPr>
          <a:xfrm>
            <a:off x="9135900" y="4343400"/>
            <a:ext cx="2397918" cy="2514600"/>
          </a:xfrm>
          <a:prstGeom prst="rect">
            <a:avLst/>
          </a:prstGeom>
        </p:spPr>
      </p:pic>
      <p:sp>
        <p:nvSpPr>
          <p:cNvPr id="5" name="Rectangle 4"/>
          <p:cNvSpPr/>
          <p:nvPr/>
        </p:nvSpPr>
        <p:spPr>
          <a:xfrm>
            <a:off x="7175500" y="-345985"/>
            <a:ext cx="5499100" cy="1346844"/>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500"/>
              </a:lnSpc>
            </a:pPr>
            <a:r>
              <a:rPr lang="en-US" sz="7200" b="1" cap="none" spc="0" dirty="0" smtClean="0">
                <a:ln w="19050">
                  <a:noFill/>
                </a:ln>
                <a:effectLst/>
                <a:latin typeface="Bodoni MT Condensed" panose="02070606080606020203" pitchFamily="18" charset="0"/>
              </a:rPr>
              <a:t>On the 3</a:t>
            </a:r>
            <a:r>
              <a:rPr lang="en-US" sz="7200" b="1" cap="none" spc="0" baseline="30000" dirty="0" smtClean="0">
                <a:ln w="19050">
                  <a:noFill/>
                </a:ln>
                <a:effectLst/>
                <a:latin typeface="Bodoni MT Condensed" panose="02070606080606020203" pitchFamily="18" charset="0"/>
              </a:rPr>
              <a:t>rd</a:t>
            </a:r>
            <a:r>
              <a:rPr lang="en-US" sz="7200" b="1" cap="none" spc="0" dirty="0" smtClean="0">
                <a:ln w="19050">
                  <a:noFill/>
                </a:ln>
                <a:effectLst/>
                <a:latin typeface="Bodoni MT Condensed" panose="02070606080606020203" pitchFamily="18" charset="0"/>
              </a:rPr>
              <a:t> Day</a:t>
            </a:r>
            <a:endParaRPr lang="en-US" sz="6600" b="1" cap="none" spc="0" dirty="0">
              <a:ln w="19050">
                <a:noFill/>
              </a:ln>
              <a:effectLst/>
              <a:latin typeface="Bodoni MT Condensed" panose="02070606080606020203" pitchFamily="18" charset="0"/>
            </a:endParaRPr>
          </a:p>
        </p:txBody>
      </p:sp>
      <p:sp>
        <p:nvSpPr>
          <p:cNvPr id="7" name="Rectangle 6"/>
          <p:cNvSpPr/>
          <p:nvPr/>
        </p:nvSpPr>
        <p:spPr>
          <a:xfrm>
            <a:off x="-219528" y="603688"/>
            <a:ext cx="9015186" cy="1438855"/>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500"/>
              </a:lnSpc>
            </a:pPr>
            <a:r>
              <a:rPr lang="en-US" sz="6600" b="1" cap="none" spc="0" dirty="0" smtClean="0">
                <a:ln w="19050">
                  <a:noFill/>
                </a:ln>
                <a:solidFill>
                  <a:schemeClr val="accent4"/>
                </a:solidFill>
                <a:effectLst/>
                <a:latin typeface="Bodoni MT Condensed" panose="02070606080606020203" pitchFamily="18" charset="0"/>
              </a:rPr>
              <a:t>All Top demons are gathered.</a:t>
            </a:r>
            <a:endParaRPr lang="en-US" sz="6000" b="1" cap="none" spc="0" dirty="0">
              <a:ln w="19050">
                <a:noFill/>
              </a:ln>
              <a:solidFill>
                <a:schemeClr val="accent4"/>
              </a:solidFill>
              <a:effectLst/>
              <a:latin typeface="Bodoni MT Condensed" panose="02070606080606020203" pitchFamily="18" charset="0"/>
            </a:endParaRPr>
          </a:p>
        </p:txBody>
      </p:sp>
      <p:grpSp>
        <p:nvGrpSpPr>
          <p:cNvPr id="6" name="Group 5"/>
          <p:cNvGrpSpPr/>
          <p:nvPr/>
        </p:nvGrpSpPr>
        <p:grpSpPr>
          <a:xfrm>
            <a:off x="-219528" y="1837991"/>
            <a:ext cx="5638800" cy="5259495"/>
            <a:chOff x="4356100" y="1837991"/>
            <a:chExt cx="5638800" cy="5259495"/>
          </a:xfrm>
        </p:grpSpPr>
        <p:pic>
          <p:nvPicPr>
            <p:cNvPr id="8196" name="Picture 4" descr="Devil Jin, Devil Jin is Jin Kazama consumed by 'Devil Gene'"/>
            <p:cNvPicPr>
              <a:picLocks noChangeAspect="1" noChangeArrowheads="1"/>
            </p:cNvPicPr>
            <p:nvPr/>
          </p:nvPicPr>
          <p:blipFill rotWithShape="1">
            <a:blip r:embed="rId5" cstate="screen">
              <a:duotone>
                <a:prstClr val="black"/>
                <a:srgbClr val="FF0000">
                  <a:tint val="45000"/>
                  <a:satMod val="400000"/>
                </a:srgbClr>
              </a:duotone>
              <a:extLst>
                <a:ext uri="{28A0092B-C50C-407E-A947-70E740481C1C}">
                  <a14:useLocalDpi xmlns:a14="http://schemas.microsoft.com/office/drawing/2010/main"/>
                </a:ext>
              </a:extLst>
            </a:blip>
            <a:srcRect/>
            <a:stretch/>
          </p:blipFill>
          <p:spPr bwMode="auto">
            <a:xfrm>
              <a:off x="4356100" y="1837991"/>
              <a:ext cx="5638800" cy="525949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d3ui957tjb5bqd.cloudfront.net/images/screenshots/products/2/22/22621/gold-crown-f.jpg?1371396164"/>
            <p:cNvPicPr>
              <a:picLocks noChangeAspect="1" noChangeArrowheads="1"/>
            </p:cNvPicPr>
            <p:nvPr/>
          </p:nvPicPr>
          <p:blipFill>
            <a:blip r:embed="rId6" cstate="screen">
              <a:duotone>
                <a:prstClr val="black"/>
                <a:srgbClr val="FF0000">
                  <a:tint val="45000"/>
                  <a:satMod val="400000"/>
                </a:srgbClr>
              </a:duotone>
              <a:extLst>
                <a:ext uri="{28A0092B-C50C-407E-A947-70E740481C1C}">
                  <a14:useLocalDpi xmlns:a14="http://schemas.microsoft.com/office/drawing/2010/main"/>
                </a:ext>
              </a:extLst>
            </a:blip>
            <a:srcRect/>
            <a:stretch>
              <a:fillRect/>
            </a:stretch>
          </p:blipFill>
          <p:spPr bwMode="auto">
            <a:xfrm rot="413922" flipH="1">
              <a:off x="6523627" y="2693462"/>
              <a:ext cx="1170096" cy="81362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th01.deviantart.net/fs70/PRE/i/2014/095/e/a/necklace_png_by_adagem-d7cv17y.png"/>
            <p:cNvPicPr>
              <a:picLocks noChangeAspect="1" noChangeArrowheads="1"/>
            </p:cNvPicPr>
            <p:nvPr/>
          </p:nvPicPr>
          <p:blipFill rotWithShape="1">
            <a:blip r:embed="rId7" cstate="screen">
              <a:duotone>
                <a:prstClr val="black"/>
                <a:srgbClr val="FF0000">
                  <a:tint val="45000"/>
                  <a:satMod val="400000"/>
                </a:srgbClr>
              </a:duotone>
              <a:extLst>
                <a:ext uri="{28A0092B-C50C-407E-A947-70E740481C1C}">
                  <a14:useLocalDpi xmlns:a14="http://schemas.microsoft.com/office/drawing/2010/main"/>
                </a:ext>
              </a:extLst>
            </a:blip>
            <a:srcRect/>
            <a:stretch/>
          </p:blipFill>
          <p:spPr bwMode="auto">
            <a:xfrm rot="20598631">
              <a:off x="5855566" y="4075330"/>
              <a:ext cx="1780871" cy="8690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4296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t="31681" b="28341"/>
          <a:stretch/>
        </p:blipFill>
        <p:spPr>
          <a:xfrm>
            <a:off x="0" y="0"/>
            <a:ext cx="12192000" cy="6858000"/>
          </a:xfrm>
          <a:prstGeom prst="rect">
            <a:avLst/>
          </a:prstGeom>
        </p:spPr>
      </p:pic>
      <p:pic>
        <p:nvPicPr>
          <p:cNvPr id="6" name="Picture 5"/>
          <p:cNvPicPr>
            <a:picLocks noChangeAspect="1"/>
          </p:cNvPicPr>
          <p:nvPr/>
        </p:nvPicPr>
        <p:blipFill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l="68750" t="56778" b="28341"/>
          <a:stretch/>
        </p:blipFill>
        <p:spPr>
          <a:xfrm rot="21084623">
            <a:off x="1941898" y="4539460"/>
            <a:ext cx="8851429" cy="3857821"/>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flipH="1">
            <a:off x="-495300" y="-190500"/>
            <a:ext cx="6743700" cy="7795986"/>
          </a:xfrm>
          <a:prstGeom prst="rect">
            <a:avLst/>
          </a:prstGeom>
        </p:spPr>
      </p:pic>
      <p:pic>
        <p:nvPicPr>
          <p:cNvPr id="5" name="Picture 4"/>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13407"/>
          <a:stretch/>
        </p:blipFill>
        <p:spPr>
          <a:xfrm>
            <a:off x="8891644" y="3505200"/>
            <a:ext cx="2749287" cy="3352800"/>
          </a:xfrm>
          <a:prstGeom prst="rect">
            <a:avLst/>
          </a:prstGeom>
        </p:spPr>
      </p:pic>
      <p:pic>
        <p:nvPicPr>
          <p:cNvPr id="15" name="Picture 14"/>
          <p:cNvPicPr>
            <a:picLocks noChangeAspect="1"/>
          </p:cNvPicPr>
          <p:nvPr/>
        </p:nvPicPr>
        <p:blipFill rotWithShape="1">
          <a:blip r:embed="rId6" cstate="screen">
            <a:duotone>
              <a:prstClr val="black"/>
              <a:srgbClr val="FF0000">
                <a:tint val="45000"/>
                <a:satMod val="400000"/>
              </a:srgbClr>
            </a:duotone>
            <a:extLst>
              <a:ext uri="{28A0092B-C50C-407E-A947-70E740481C1C}">
                <a14:useLocalDpi xmlns:a14="http://schemas.microsoft.com/office/drawing/2010/main"/>
              </a:ext>
            </a:extLst>
          </a:blip>
          <a:srcRect/>
          <a:stretch/>
        </p:blipFill>
        <p:spPr>
          <a:xfrm>
            <a:off x="1294055" y="3505200"/>
            <a:ext cx="7324725" cy="3390899"/>
          </a:xfrm>
          <a:prstGeom prst="rect">
            <a:avLst/>
          </a:prstGeom>
        </p:spPr>
      </p:pic>
    </p:spTree>
    <p:extLst>
      <p:ext uri="{BB962C8B-B14F-4D97-AF65-F5344CB8AC3E}">
        <p14:creationId xmlns:p14="http://schemas.microsoft.com/office/powerpoint/2010/main" val="2385273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34200"/>
          </a:xfrm>
          <a:prstGeom prst="rect">
            <a:avLst/>
          </a:prstGeom>
        </p:spPr>
      </p:pic>
      <p:sp>
        <p:nvSpPr>
          <p:cNvPr id="4" name="Rectangle 3"/>
          <p:cNvSpPr/>
          <p:nvPr/>
        </p:nvSpPr>
        <p:spPr>
          <a:xfrm>
            <a:off x="0" y="5473700"/>
            <a:ext cx="12192000" cy="1438855"/>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500"/>
              </a:lnSpc>
            </a:pPr>
            <a:r>
              <a:rPr lang="en-US" sz="8800" b="1" cap="none" spc="0" dirty="0" smtClean="0">
                <a:ln w="19050">
                  <a:noFill/>
                </a:ln>
                <a:solidFill>
                  <a:srgbClr val="C00000"/>
                </a:solidFill>
                <a:effectLst/>
                <a:latin typeface="Bodoni MT Poster Compressed" panose="02070706080601050204" pitchFamily="18" charset="0"/>
              </a:rPr>
              <a:t>Everyone in Paradise Screaming &amp; Shouting</a:t>
            </a:r>
            <a:endParaRPr lang="en-US" sz="8000" b="1" cap="none" spc="0" dirty="0">
              <a:ln w="19050">
                <a:noFill/>
              </a:ln>
              <a:solidFill>
                <a:srgbClr val="C00000"/>
              </a:solidFill>
              <a:effectLst/>
              <a:latin typeface="Bodoni MT Poster Compressed" panose="02070706080601050204" pitchFamily="18" charset="0"/>
            </a:endParaRPr>
          </a:p>
        </p:txBody>
      </p:sp>
    </p:spTree>
    <p:extLst>
      <p:ext uri="{BB962C8B-B14F-4D97-AF65-F5344CB8AC3E}">
        <p14:creationId xmlns:p14="http://schemas.microsoft.com/office/powerpoint/2010/main" val="362515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duotone>
              <a:prstClr val="black"/>
              <a:srgbClr val="C00000">
                <a:tint val="45000"/>
                <a:satMod val="400000"/>
              </a:srgb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3115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l="3279" t="5117" r="1669" b="1371"/>
          <a:stretch/>
        </p:blipFill>
        <p:spPr>
          <a:xfrm>
            <a:off x="0" y="0"/>
            <a:ext cx="12192000" cy="6858000"/>
          </a:xfrm>
          <a:prstGeom prst="rect">
            <a:avLst/>
          </a:prstGeom>
        </p:spPr>
      </p:pic>
    </p:spTree>
    <p:extLst>
      <p:ext uri="{BB962C8B-B14F-4D97-AF65-F5344CB8AC3E}">
        <p14:creationId xmlns:p14="http://schemas.microsoft.com/office/powerpoint/2010/main" val="39649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l="26875" t="7223" r="28125" b="21945"/>
          <a:stretch/>
        </p:blipFill>
        <p:spPr>
          <a:xfrm>
            <a:off x="0" y="259"/>
            <a:ext cx="5979597" cy="7200641"/>
          </a:xfrm>
          <a:prstGeom prst="rect">
            <a:avLst/>
          </a:prstGeom>
        </p:spPr>
      </p:pic>
      <p:pic>
        <p:nvPicPr>
          <p:cNvPr id="1030" name="Picture 6" descr="http://area.autodesk.com/userdata/blogs/pointsnap/luis_santos/zombie.jpg"/>
          <p:cNvPicPr>
            <a:picLocks noChangeAspect="1" noChangeArrowheads="1"/>
          </p:cNvPicPr>
          <p:nvPr/>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a:ext>
            </a:extLst>
          </a:blip>
          <a:srcRect r="-2"/>
          <a:stretch/>
        </p:blipFill>
        <p:spPr bwMode="auto">
          <a:xfrm>
            <a:off x="5918200" y="-5188"/>
            <a:ext cx="6273800" cy="720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8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0635"/>
            <a:ext cx="12192000" cy="6868635"/>
            <a:chOff x="0" y="-10635"/>
            <a:chExt cx="13058150" cy="7206088"/>
          </a:xfrm>
        </p:grpSpPr>
        <p:pic>
          <p:nvPicPr>
            <p:cNvPr id="6" name="Picture 5"/>
            <p:cNvPicPr>
              <a:picLocks noChangeAspect="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l="13438" t="3125" r="13542" b="2605"/>
            <a:stretch/>
          </p:blipFill>
          <p:spPr>
            <a:xfrm>
              <a:off x="0" y="-10635"/>
              <a:ext cx="6298874" cy="7200641"/>
            </a:xfrm>
            <a:prstGeom prst="rect">
              <a:avLst/>
            </a:prstGeom>
          </p:spPr>
        </p:pic>
        <p:pic>
          <p:nvPicPr>
            <p:cNvPr id="7" name="Picture 6"/>
            <p:cNvPicPr>
              <a:picLocks noChangeAspect="1"/>
            </p:cNvPicPr>
            <p:nvPr/>
          </p:nvPicPr>
          <p:blipFill>
            <a:blip r:embed="rId4">
              <a:duotone>
                <a:prstClr val="black"/>
                <a:schemeClr val="accent5">
                  <a:tint val="45000"/>
                  <a:satMod val="400000"/>
                </a:schemeClr>
              </a:duotone>
            </a:blip>
            <a:stretch>
              <a:fillRect/>
            </a:stretch>
          </p:blipFill>
          <p:spPr>
            <a:xfrm flipH="1">
              <a:off x="6231247" y="-10635"/>
              <a:ext cx="6826903" cy="7206088"/>
            </a:xfrm>
            <a:prstGeom prst="rect">
              <a:avLst/>
            </a:prstGeom>
          </p:spPr>
        </p:pic>
      </p:grpSp>
    </p:spTree>
    <p:extLst>
      <p:ext uri="{BB962C8B-B14F-4D97-AF65-F5344CB8AC3E}">
        <p14:creationId xmlns:p14="http://schemas.microsoft.com/office/powerpoint/2010/main" val="204300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duotone>
              <a:prstClr val="black"/>
              <a:srgbClr val="FF0000">
                <a:tint val="45000"/>
                <a:satMod val="400000"/>
              </a:srgbClr>
            </a:duotone>
            <a:extLst>
              <a:ext uri="{28A0092B-C50C-407E-A947-70E740481C1C}">
                <a14:useLocalDpi xmlns:a14="http://schemas.microsoft.com/office/drawing/2010/main"/>
              </a:ext>
            </a:extLst>
          </a:blip>
          <a:srcRect l="98" r="1"/>
          <a:stretch/>
        </p:blipFill>
        <p:spPr>
          <a:xfrm>
            <a:off x="0" y="0"/>
            <a:ext cx="12192000" cy="6858000"/>
          </a:xfrm>
          <a:prstGeom prst="rect">
            <a:avLst/>
          </a:prstGeom>
        </p:spPr>
      </p:pic>
      <p:sp>
        <p:nvSpPr>
          <p:cNvPr id="4" name="Rectangle 3"/>
          <p:cNvSpPr/>
          <p:nvPr/>
        </p:nvSpPr>
        <p:spPr>
          <a:xfrm>
            <a:off x="5816600" y="0"/>
            <a:ext cx="6375400" cy="7121308"/>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r">
              <a:lnSpc>
                <a:spcPts val="10900"/>
              </a:lnSpc>
            </a:pPr>
            <a:r>
              <a:rPr lang="en-US" sz="11500" b="1" cap="none" spc="0" dirty="0" smtClean="0">
                <a:ln w="19050">
                  <a:solidFill>
                    <a:schemeClr val="tx1"/>
                  </a:solidFill>
                </a:ln>
                <a:solidFill>
                  <a:srgbClr val="C00000"/>
                </a:solidFill>
                <a:effectLst>
                  <a:glow rad="101600">
                    <a:schemeClr val="bg1">
                      <a:lumMod val="50000"/>
                      <a:alpha val="60000"/>
                    </a:schemeClr>
                  </a:glow>
                </a:effectLst>
              </a:rPr>
              <a:t>satan</a:t>
            </a:r>
          </a:p>
          <a:p>
            <a:pPr algn="r">
              <a:lnSpc>
                <a:spcPts val="10900"/>
              </a:lnSpc>
            </a:pPr>
            <a:r>
              <a:rPr lang="en-US" sz="11500" b="1" cap="none" spc="0" dirty="0" smtClean="0">
                <a:ln w="19050">
                  <a:solidFill>
                    <a:schemeClr val="tx1"/>
                  </a:solidFill>
                </a:ln>
                <a:solidFill>
                  <a:srgbClr val="C00000"/>
                </a:solidFill>
                <a:effectLst>
                  <a:glow rad="101600">
                    <a:schemeClr val="bg1">
                      <a:lumMod val="50000"/>
                      <a:alpha val="60000"/>
                    </a:schemeClr>
                  </a:glow>
                </a:effectLst>
              </a:rPr>
              <a:t>the King</a:t>
            </a:r>
          </a:p>
          <a:p>
            <a:pPr algn="r">
              <a:lnSpc>
                <a:spcPts val="10900"/>
              </a:lnSpc>
            </a:pPr>
            <a:r>
              <a:rPr lang="en-US" sz="11500" b="1" cap="none" spc="0" dirty="0" smtClean="0">
                <a:ln w="19050">
                  <a:solidFill>
                    <a:schemeClr val="tx1"/>
                  </a:solidFill>
                </a:ln>
                <a:solidFill>
                  <a:srgbClr val="C00000"/>
                </a:solidFill>
                <a:effectLst>
                  <a:glow rad="101600">
                    <a:schemeClr val="bg1">
                      <a:lumMod val="50000"/>
                      <a:alpha val="60000"/>
                    </a:schemeClr>
                  </a:glow>
                </a:effectLst>
              </a:rPr>
              <a:t>of Terror</a:t>
            </a:r>
          </a:p>
          <a:p>
            <a:pPr algn="r">
              <a:lnSpc>
                <a:spcPts val="10900"/>
              </a:lnSpc>
            </a:pPr>
            <a:r>
              <a:rPr lang="en-US" sz="11500" b="1" dirty="0">
                <a:ln w="19050">
                  <a:solidFill>
                    <a:schemeClr val="tx1"/>
                  </a:solidFill>
                </a:ln>
                <a:solidFill>
                  <a:srgbClr val="C00000"/>
                </a:solidFill>
                <a:effectLst>
                  <a:glow rad="101600">
                    <a:schemeClr val="bg1">
                      <a:lumMod val="50000"/>
                      <a:alpha val="60000"/>
                    </a:schemeClr>
                  </a:glow>
                </a:effectLst>
              </a:rPr>
              <a:t>n</a:t>
            </a:r>
            <a:r>
              <a:rPr lang="en-US" sz="11500" b="1" dirty="0" smtClean="0">
                <a:ln w="19050">
                  <a:solidFill>
                    <a:schemeClr val="tx1"/>
                  </a:solidFill>
                </a:ln>
                <a:solidFill>
                  <a:srgbClr val="C00000"/>
                </a:solidFill>
                <a:effectLst>
                  <a:glow rad="101600">
                    <a:schemeClr val="bg1">
                      <a:lumMod val="50000"/>
                      <a:alpha val="60000"/>
                    </a:schemeClr>
                  </a:glow>
                </a:effectLst>
              </a:rPr>
              <a:t>ow </a:t>
            </a:r>
          </a:p>
          <a:p>
            <a:pPr algn="r">
              <a:lnSpc>
                <a:spcPts val="10900"/>
              </a:lnSpc>
            </a:pPr>
            <a:r>
              <a:rPr lang="en-US" sz="11500" b="1" dirty="0" smtClean="0">
                <a:ln w="19050">
                  <a:solidFill>
                    <a:schemeClr val="tx1"/>
                  </a:solidFill>
                </a:ln>
                <a:solidFill>
                  <a:srgbClr val="C00000"/>
                </a:solidFill>
                <a:effectLst>
                  <a:glow rad="101600">
                    <a:schemeClr val="bg1">
                      <a:lumMod val="50000"/>
                      <a:alpha val="60000"/>
                    </a:schemeClr>
                  </a:glow>
                </a:effectLst>
              </a:rPr>
              <a:t>terrorized</a:t>
            </a:r>
            <a:endParaRPr lang="en-US" sz="11500" b="1" cap="none" spc="0" dirty="0">
              <a:ln w="19050">
                <a:solidFill>
                  <a:schemeClr val="tx1"/>
                </a:solidFill>
              </a:ln>
              <a:solidFill>
                <a:srgbClr val="C00000"/>
              </a:solidFill>
              <a:effectLst>
                <a:glow rad="101600">
                  <a:schemeClr val="bg1">
                    <a:lumMod val="50000"/>
                    <a:alpha val="60000"/>
                  </a:schemeClr>
                </a:glow>
              </a:effectLst>
            </a:endParaRPr>
          </a:p>
        </p:txBody>
      </p:sp>
    </p:spTree>
    <p:extLst>
      <p:ext uri="{BB962C8B-B14F-4D97-AF65-F5344CB8AC3E}">
        <p14:creationId xmlns:p14="http://schemas.microsoft.com/office/powerpoint/2010/main" val="295721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1" y="0"/>
            <a:ext cx="12198851" cy="6905619"/>
            <a:chOff x="-6857" y="0"/>
            <a:chExt cx="12198851" cy="6905619"/>
          </a:xfrm>
        </p:grpSpPr>
        <p:pic>
          <p:nvPicPr>
            <p:cNvPr id="2052" name="Picture 4" descr="http://files.aigburthchessclub.webnode.com/200000077-b265ab360c/bobbybori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121919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7" y="5797623"/>
              <a:ext cx="5645264"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smtClean="0">
                  <a:ln/>
                  <a:solidFill>
                    <a:schemeClr val="accent4"/>
                  </a:solidFill>
                  <a:effectLst/>
                </a:rPr>
                <a:t>You Got SETUP!</a:t>
              </a:r>
              <a:endParaRPr lang="en-US" sz="6600" b="1" cap="none" spc="0" dirty="0">
                <a:ln/>
                <a:solidFill>
                  <a:schemeClr val="accent4"/>
                </a:solidFill>
                <a:effectLst/>
              </a:endParaRPr>
            </a:p>
          </p:txBody>
        </p:sp>
      </p:grpSp>
    </p:spTree>
    <p:custDataLst>
      <p:tags r:id="rId1"/>
    </p:custDataLst>
    <p:extLst>
      <p:ext uri="{BB962C8B-B14F-4D97-AF65-F5344CB8AC3E}">
        <p14:creationId xmlns:p14="http://schemas.microsoft.com/office/powerpoint/2010/main" val="289525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rgbClr val="FF0000">
                <a:tint val="45000"/>
                <a:satMod val="400000"/>
              </a:srgbClr>
            </a:duotone>
          </a:blip>
          <a:stretch>
            <a:fillRect/>
          </a:stretch>
        </p:blipFill>
        <p:spPr>
          <a:xfrm>
            <a:off x="150352" y="147150"/>
            <a:ext cx="6722396" cy="6579250"/>
          </a:xfrm>
          <a:prstGeom prst="rect">
            <a:avLst/>
          </a:prstGeom>
        </p:spPr>
      </p:pic>
      <p:sp>
        <p:nvSpPr>
          <p:cNvPr id="5" name="Rectangle 4"/>
          <p:cNvSpPr/>
          <p:nvPr/>
        </p:nvSpPr>
        <p:spPr>
          <a:xfrm>
            <a:off x="5740400" y="139700"/>
            <a:ext cx="6375400" cy="6877652"/>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r">
              <a:lnSpc>
                <a:spcPts val="10500"/>
              </a:lnSpc>
            </a:pPr>
            <a:r>
              <a:rPr lang="en-US" sz="13800" b="1" cap="none" spc="0" dirty="0" smtClean="0">
                <a:ln w="19050">
                  <a:solidFill>
                    <a:schemeClr val="tx1"/>
                  </a:solidFill>
                </a:ln>
                <a:solidFill>
                  <a:srgbClr val="C00000"/>
                </a:solidFill>
                <a:effectLst>
                  <a:glow rad="101600">
                    <a:schemeClr val="bg1">
                      <a:alpha val="60000"/>
                    </a:schemeClr>
                  </a:glow>
                </a:effectLst>
              </a:rPr>
              <a:t>Jesus</a:t>
            </a:r>
          </a:p>
          <a:p>
            <a:pPr algn="r">
              <a:lnSpc>
                <a:spcPts val="10500"/>
              </a:lnSpc>
            </a:pPr>
            <a:r>
              <a:rPr lang="en-US" sz="13800" b="1" dirty="0" smtClean="0">
                <a:ln w="19050">
                  <a:solidFill>
                    <a:schemeClr val="tx1"/>
                  </a:solidFill>
                </a:ln>
                <a:solidFill>
                  <a:srgbClr val="C00000"/>
                </a:solidFill>
                <a:effectLst>
                  <a:glow rad="101600">
                    <a:schemeClr val="bg1">
                      <a:alpha val="60000"/>
                    </a:schemeClr>
                  </a:glow>
                </a:effectLst>
              </a:rPr>
              <a:t>strips </a:t>
            </a:r>
          </a:p>
          <a:p>
            <a:pPr algn="r">
              <a:lnSpc>
                <a:spcPts val="10500"/>
              </a:lnSpc>
            </a:pPr>
            <a:r>
              <a:rPr lang="en-US" sz="13800" b="1" cap="none" spc="0" dirty="0" smtClean="0">
                <a:ln w="19050">
                  <a:solidFill>
                    <a:schemeClr val="tx1"/>
                  </a:solidFill>
                </a:ln>
                <a:solidFill>
                  <a:srgbClr val="C00000"/>
                </a:solidFill>
                <a:effectLst>
                  <a:glow rad="101600">
                    <a:schemeClr val="bg1">
                      <a:alpha val="60000"/>
                    </a:schemeClr>
                  </a:glow>
                </a:effectLst>
              </a:rPr>
              <a:t>satan </a:t>
            </a:r>
          </a:p>
          <a:p>
            <a:pPr algn="r">
              <a:lnSpc>
                <a:spcPts val="10500"/>
              </a:lnSpc>
            </a:pPr>
            <a:r>
              <a:rPr lang="en-US" sz="11500" b="1" dirty="0" smtClean="0">
                <a:ln w="19050">
                  <a:solidFill>
                    <a:schemeClr val="tx1"/>
                  </a:solidFill>
                </a:ln>
                <a:solidFill>
                  <a:srgbClr val="C00000"/>
                </a:solidFill>
                <a:effectLst>
                  <a:glow rad="101600">
                    <a:schemeClr val="bg1">
                      <a:alpha val="60000"/>
                    </a:schemeClr>
                  </a:glow>
                </a:effectLst>
              </a:rPr>
              <a:t>of all his </a:t>
            </a:r>
          </a:p>
          <a:p>
            <a:pPr algn="r">
              <a:lnSpc>
                <a:spcPts val="10500"/>
              </a:lnSpc>
            </a:pPr>
            <a:r>
              <a:rPr lang="en-US" sz="11500" b="1" cap="none" spc="0" dirty="0" smtClean="0">
                <a:ln w="19050">
                  <a:solidFill>
                    <a:schemeClr val="tx1"/>
                  </a:solidFill>
                </a:ln>
                <a:solidFill>
                  <a:srgbClr val="C00000"/>
                </a:solidFill>
                <a:effectLst>
                  <a:glow rad="101600">
                    <a:schemeClr val="bg1">
                      <a:alpha val="60000"/>
                    </a:schemeClr>
                  </a:glow>
                </a:effectLst>
              </a:rPr>
              <a:t>beauty</a:t>
            </a:r>
            <a:endParaRPr lang="en-US" sz="11500" b="1" cap="none" spc="0" dirty="0">
              <a:ln w="19050">
                <a:solidFill>
                  <a:schemeClr val="tx1"/>
                </a:solidFill>
              </a:ln>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1377542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duotone>
              <a:prstClr val="black"/>
              <a:srgbClr val="FF0000">
                <a:tint val="45000"/>
                <a:satMod val="400000"/>
              </a:srgbClr>
            </a:duotone>
            <a:extLst>
              <a:ext uri="{28A0092B-C50C-407E-A947-70E740481C1C}">
                <a14:useLocalDpi xmlns:a14="http://schemas.microsoft.com/office/drawing/2010/main"/>
              </a:ext>
            </a:extLst>
          </a:blip>
          <a:srcRect b="16188"/>
          <a:stretch/>
        </p:blipFill>
        <p:spPr>
          <a:xfrm>
            <a:off x="0" y="0"/>
            <a:ext cx="12192000" cy="6858000"/>
          </a:xfrm>
          <a:prstGeom prst="rect">
            <a:avLst/>
          </a:prstGeom>
        </p:spPr>
      </p:pic>
      <p:sp>
        <p:nvSpPr>
          <p:cNvPr id="3" name="Rectangle 2"/>
          <p:cNvSpPr/>
          <p:nvPr/>
        </p:nvSpPr>
        <p:spPr>
          <a:xfrm>
            <a:off x="0" y="0"/>
            <a:ext cx="12192000" cy="1990288"/>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8000" b="1" cap="none" spc="-150" dirty="0" smtClean="0">
                <a:ln>
                  <a:solidFill>
                    <a:schemeClr val="tx1"/>
                  </a:solidFill>
                </a:ln>
                <a:solidFill>
                  <a:srgbClr val="C00000"/>
                </a:solidFill>
                <a:effectLst>
                  <a:glow rad="228600">
                    <a:schemeClr val="tx1">
                      <a:alpha val="40000"/>
                    </a:schemeClr>
                  </a:glow>
                </a:effectLst>
              </a:rPr>
              <a:t>Removes all the Gemstones</a:t>
            </a:r>
          </a:p>
          <a:p>
            <a:pPr>
              <a:lnSpc>
                <a:spcPts val="7400"/>
              </a:lnSpc>
            </a:pPr>
            <a:r>
              <a:rPr lang="en-US" sz="5400" b="1" spc="-150" dirty="0" smtClean="0">
                <a:ln>
                  <a:solidFill>
                    <a:schemeClr val="tx1"/>
                  </a:solidFill>
                </a:ln>
                <a:solidFill>
                  <a:srgbClr val="C00000"/>
                </a:solidFill>
                <a:effectLst>
                  <a:glow rad="228600">
                    <a:schemeClr val="tx1">
                      <a:alpha val="40000"/>
                    </a:schemeClr>
                  </a:glow>
                </a:effectLst>
              </a:rPr>
              <a:t> Ezekiel 28:12-18</a:t>
            </a:r>
            <a:endParaRPr lang="en-US" sz="5400" b="1" cap="none" spc="-150" dirty="0" smtClean="0">
              <a:ln>
                <a:solidFill>
                  <a:schemeClr val="tx1"/>
                </a:solidFill>
              </a:ln>
              <a:solidFill>
                <a:srgbClr val="C00000"/>
              </a:solidFill>
              <a:effectLst>
                <a:glow rad="228600">
                  <a:schemeClr val="tx1">
                    <a:alpha val="40000"/>
                  </a:schemeClr>
                </a:glow>
              </a:effectLst>
            </a:endParaRPr>
          </a:p>
        </p:txBody>
      </p:sp>
      <p:sp>
        <p:nvSpPr>
          <p:cNvPr id="5" name="Rectangle 4"/>
          <p:cNvSpPr/>
          <p:nvPr/>
        </p:nvSpPr>
        <p:spPr>
          <a:xfrm>
            <a:off x="-21772" y="1759455"/>
            <a:ext cx="12387943" cy="461665"/>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en-US" sz="2400" b="1" dirty="0" smtClean="0">
                <a:ln/>
                <a:solidFill>
                  <a:schemeClr val="accent4"/>
                </a:solidFill>
                <a:latin typeface="Trebuchet"/>
              </a:rPr>
              <a:t>Carnelian</a:t>
            </a:r>
            <a:r>
              <a:rPr lang="en-US" sz="2400" b="1" dirty="0">
                <a:ln/>
                <a:solidFill>
                  <a:schemeClr val="accent4"/>
                </a:solidFill>
                <a:latin typeface="Trebuchet"/>
              </a:rPr>
              <a:t>, </a:t>
            </a:r>
            <a:r>
              <a:rPr lang="en-US" sz="2400" b="1" dirty="0" err="1" smtClean="0">
                <a:ln/>
                <a:solidFill>
                  <a:schemeClr val="accent4"/>
                </a:solidFill>
                <a:latin typeface="Trebuchet"/>
              </a:rPr>
              <a:t>Chrysolite</a:t>
            </a:r>
            <a:r>
              <a:rPr lang="en-US" sz="2400" b="1" dirty="0" smtClean="0">
                <a:ln/>
                <a:solidFill>
                  <a:schemeClr val="accent4"/>
                </a:solidFill>
                <a:latin typeface="Trebuchet"/>
              </a:rPr>
              <a:t>, Emerald</a:t>
            </a:r>
            <a:r>
              <a:rPr lang="en-US" sz="2400" b="1" dirty="0">
                <a:ln/>
                <a:solidFill>
                  <a:schemeClr val="accent4"/>
                </a:solidFill>
                <a:latin typeface="Trebuchet"/>
              </a:rPr>
              <a:t>, </a:t>
            </a:r>
            <a:r>
              <a:rPr lang="en-US" sz="2400" b="1" dirty="0" smtClean="0">
                <a:ln/>
                <a:solidFill>
                  <a:schemeClr val="accent4"/>
                </a:solidFill>
                <a:latin typeface="Trebuchet"/>
              </a:rPr>
              <a:t>Topaz</a:t>
            </a:r>
            <a:r>
              <a:rPr lang="en-US" sz="2400" b="1" dirty="0">
                <a:ln/>
                <a:solidFill>
                  <a:schemeClr val="accent4"/>
                </a:solidFill>
                <a:latin typeface="Trebuchet"/>
              </a:rPr>
              <a:t>, </a:t>
            </a:r>
            <a:r>
              <a:rPr lang="en-US" sz="2400" b="1" dirty="0" smtClean="0">
                <a:ln/>
                <a:solidFill>
                  <a:schemeClr val="accent4"/>
                </a:solidFill>
                <a:latin typeface="Trebuchet"/>
              </a:rPr>
              <a:t>Onyx, Jasper</a:t>
            </a:r>
            <a:r>
              <a:rPr lang="en-US" sz="2400" b="1" dirty="0">
                <a:ln/>
                <a:solidFill>
                  <a:schemeClr val="accent4"/>
                </a:solidFill>
                <a:latin typeface="Trebuchet"/>
              </a:rPr>
              <a:t>, </a:t>
            </a:r>
            <a:r>
              <a:rPr lang="en-US" sz="2400" b="1" dirty="0" smtClean="0">
                <a:ln/>
                <a:solidFill>
                  <a:schemeClr val="accent4"/>
                </a:solidFill>
                <a:latin typeface="Trebuchet"/>
              </a:rPr>
              <a:t>Lapis Lazuli</a:t>
            </a:r>
            <a:r>
              <a:rPr lang="en-US" sz="2400" b="1" dirty="0">
                <a:ln/>
                <a:solidFill>
                  <a:schemeClr val="accent4"/>
                </a:solidFill>
                <a:latin typeface="Trebuchet"/>
              </a:rPr>
              <a:t>, </a:t>
            </a:r>
            <a:r>
              <a:rPr lang="en-US" sz="2400" b="1" dirty="0" smtClean="0">
                <a:ln/>
                <a:solidFill>
                  <a:schemeClr val="accent4"/>
                </a:solidFill>
                <a:latin typeface="Trebuchet"/>
              </a:rPr>
              <a:t>Turquoise, Beryl</a:t>
            </a:r>
            <a:endParaRPr lang="en-US" sz="2400" b="1" dirty="0">
              <a:ln/>
              <a:solidFill>
                <a:schemeClr val="accent4"/>
              </a:solidFill>
            </a:endParaRPr>
          </a:p>
        </p:txBody>
      </p:sp>
    </p:spTree>
    <p:extLst>
      <p:ext uri="{BB962C8B-B14F-4D97-AF65-F5344CB8AC3E}">
        <p14:creationId xmlns:p14="http://schemas.microsoft.com/office/powerpoint/2010/main" val="1198822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tuartreviewsstuff.files.wordpress.com/2011/04/passion-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53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worldwithoutend.info/wwe321wp/wp-content/uploads/2013/11/5702-jesus-vs-satan-1920x1200-digital-art-wallpape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23254" y="0"/>
            <a:ext cx="12207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02598" y="6027003"/>
            <a:ext cx="9314666" cy="830997"/>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rPr>
              <a:t>Exodus 15:3 The LORD is a </a:t>
            </a:r>
            <a:r>
              <a:rPr lang="en-US" sz="4800" b="1" dirty="0" smtClean="0">
                <a:ln/>
                <a:solidFill>
                  <a:schemeClr val="accent4"/>
                </a:solidFill>
              </a:rPr>
              <a:t>warrior…</a:t>
            </a:r>
            <a:endParaRPr lang="en-US" sz="4800" b="1" dirty="0">
              <a:ln/>
              <a:solidFill>
                <a:schemeClr val="accent4"/>
              </a:solidFill>
            </a:endParaRPr>
          </a:p>
        </p:txBody>
      </p:sp>
    </p:spTree>
    <p:extLst>
      <p:ext uri="{BB962C8B-B14F-4D97-AF65-F5344CB8AC3E}">
        <p14:creationId xmlns:p14="http://schemas.microsoft.com/office/powerpoint/2010/main" val="1596345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duotone>
              <a:prstClr val="black"/>
              <a:srgbClr val="FF0000">
                <a:tint val="45000"/>
                <a:satMod val="400000"/>
              </a:srgbClr>
            </a:duotone>
            <a:extLst>
              <a:ext uri="{28A0092B-C50C-407E-A947-70E740481C1C}">
                <a14:useLocalDpi xmlns:a14="http://schemas.microsoft.com/office/drawing/2010/main"/>
              </a:ext>
            </a:extLst>
          </a:blip>
          <a:srcRect t="13704" b="16620"/>
          <a:stretch/>
        </p:blipFill>
        <p:spPr>
          <a:xfrm>
            <a:off x="0" y="0"/>
            <a:ext cx="12192000" cy="6858000"/>
          </a:xfrm>
          <a:prstGeom prst="rect">
            <a:avLst/>
          </a:prstGeom>
        </p:spPr>
      </p:pic>
      <p:sp>
        <p:nvSpPr>
          <p:cNvPr id="5" name="Rectangle 4"/>
          <p:cNvSpPr/>
          <p:nvPr/>
        </p:nvSpPr>
        <p:spPr>
          <a:xfrm>
            <a:off x="-125264" y="0"/>
            <a:ext cx="1231726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6600" b="1" cap="none" spc="-150" dirty="0" smtClean="0">
                <a:ln>
                  <a:solidFill>
                    <a:schemeClr val="tx1"/>
                  </a:solidFill>
                </a:ln>
                <a:solidFill>
                  <a:srgbClr val="C00000"/>
                </a:solidFill>
                <a:effectLst>
                  <a:glow rad="228600">
                    <a:schemeClr val="tx1">
                      <a:alpha val="40000"/>
                    </a:schemeClr>
                  </a:glow>
                </a:effectLst>
              </a:rPr>
              <a:t>satan takes a </a:t>
            </a:r>
            <a:r>
              <a:rPr lang="en-US" sz="6600" b="1" u="sng" cap="none" spc="-150" dirty="0" smtClean="0">
                <a:ln>
                  <a:solidFill>
                    <a:schemeClr val="tx1"/>
                  </a:solidFill>
                </a:ln>
                <a:solidFill>
                  <a:srgbClr val="C00000"/>
                </a:solidFill>
                <a:effectLst>
                  <a:glow rad="228600">
                    <a:schemeClr val="tx1">
                      <a:alpha val="40000"/>
                    </a:schemeClr>
                  </a:glow>
                </a:effectLst>
              </a:rPr>
              <a:t>Heavenly Beating!</a:t>
            </a:r>
          </a:p>
        </p:txBody>
      </p:sp>
    </p:spTree>
    <p:extLst>
      <p:ext uri="{BB962C8B-B14F-4D97-AF65-F5344CB8AC3E}">
        <p14:creationId xmlns:p14="http://schemas.microsoft.com/office/powerpoint/2010/main" val="176916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3146" y="0"/>
            <a:ext cx="12600410" cy="6858000"/>
            <a:chOff x="-283146" y="-2895600"/>
            <a:chExt cx="12600410" cy="9753600"/>
          </a:xfrm>
        </p:grpSpPr>
        <p:pic>
          <p:nvPicPr>
            <p:cNvPr id="3074" name="Picture 2" descr="http://facingtrials.com/wp-content/uploads/2013/07/Cloud-Li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895600"/>
              <a:ext cx="12317264" cy="9753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3146" y="3048000"/>
              <a:ext cx="631651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6600" b="1" cap="none" spc="-150" dirty="0" smtClean="0">
                  <a:ln>
                    <a:solidFill>
                      <a:schemeClr val="tx1"/>
                    </a:solidFill>
                  </a:ln>
                  <a:solidFill>
                    <a:srgbClr val="C00000"/>
                  </a:solidFill>
                  <a:effectLst>
                    <a:glow rad="228600">
                      <a:schemeClr val="bg1">
                        <a:alpha val="40000"/>
                      </a:schemeClr>
                    </a:glow>
                  </a:effectLst>
                </a:rPr>
                <a:t>Lion of Judah!</a:t>
              </a:r>
              <a:endParaRPr lang="en-US" sz="6600" b="1" u="sng" cap="none" spc="-150" dirty="0" smtClean="0">
                <a:ln>
                  <a:solidFill>
                    <a:schemeClr val="tx1"/>
                  </a:solidFill>
                </a:ln>
                <a:solidFill>
                  <a:srgbClr val="C00000"/>
                </a:solidFill>
                <a:effectLst>
                  <a:glow rad="228600">
                    <a:schemeClr val="bg1">
                      <a:alpha val="40000"/>
                    </a:schemeClr>
                  </a:glow>
                </a:effectLst>
              </a:endParaRPr>
            </a:p>
          </p:txBody>
        </p:sp>
      </p:grpSp>
    </p:spTree>
    <p:extLst>
      <p:ext uri="{BB962C8B-B14F-4D97-AF65-F5344CB8AC3E}">
        <p14:creationId xmlns:p14="http://schemas.microsoft.com/office/powerpoint/2010/main" val="27856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duotone>
              <a:prstClr val="black"/>
              <a:srgbClr val="FF0000">
                <a:tint val="45000"/>
                <a:satMod val="400000"/>
              </a:srgbClr>
            </a:duotone>
            <a:extLst>
              <a:ext uri="{28A0092B-C50C-407E-A947-70E740481C1C}">
                <a14:useLocalDpi xmlns:a14="http://schemas.microsoft.com/office/drawing/2010/main"/>
              </a:ext>
            </a:extLst>
          </a:blip>
          <a:srcRect t="13704" b="16620"/>
          <a:stretch/>
        </p:blipFill>
        <p:spPr>
          <a:xfrm flipH="1">
            <a:off x="4043" y="0"/>
            <a:ext cx="12183914" cy="6858000"/>
          </a:xfrm>
          <a:prstGeom prst="rect">
            <a:avLst/>
          </a:prstGeom>
        </p:spPr>
      </p:pic>
      <p:sp>
        <p:nvSpPr>
          <p:cNvPr id="6" name="Rectangle 5"/>
          <p:cNvSpPr/>
          <p:nvPr/>
        </p:nvSpPr>
        <p:spPr>
          <a:xfrm>
            <a:off x="-125264" y="0"/>
            <a:ext cx="12317264" cy="1041311"/>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6600" b="1" cap="none" spc="-150" dirty="0" smtClean="0">
                <a:ln>
                  <a:solidFill>
                    <a:schemeClr val="tx1"/>
                  </a:solidFill>
                </a:ln>
                <a:solidFill>
                  <a:srgbClr val="C00000"/>
                </a:solidFill>
                <a:effectLst>
                  <a:glow rad="228600">
                    <a:schemeClr val="tx1">
                      <a:alpha val="40000"/>
                    </a:schemeClr>
                  </a:glow>
                </a:effectLst>
              </a:rPr>
              <a:t>Humiliated in front of all his subjects</a:t>
            </a:r>
          </a:p>
        </p:txBody>
      </p:sp>
      <p:sp>
        <p:nvSpPr>
          <p:cNvPr id="3" name="Rectangle 2"/>
          <p:cNvSpPr/>
          <p:nvPr/>
        </p:nvSpPr>
        <p:spPr>
          <a:xfrm>
            <a:off x="4043" y="5338930"/>
            <a:ext cx="12192000" cy="1519070"/>
          </a:xfrm>
          <a:prstGeom prst="rect">
            <a:avLst/>
          </a:prstGeom>
        </p:spPr>
        <p:txBody>
          <a:bodyPr wrap="square">
            <a:spAutoFit/>
          </a:bodyPr>
          <a:lstStyle/>
          <a:p>
            <a:pPr algn="ctr">
              <a:lnSpc>
                <a:spcPts val="3700"/>
              </a:lnSpc>
            </a:pPr>
            <a:r>
              <a:rPr lang="en-US" sz="3600" b="1" spc="-150" dirty="0">
                <a:ln>
                  <a:solidFill>
                    <a:schemeClr val="tx1"/>
                  </a:solidFill>
                </a:ln>
                <a:solidFill>
                  <a:srgbClr val="C00000"/>
                </a:solidFill>
                <a:effectLst>
                  <a:glow rad="228600">
                    <a:schemeClr val="tx1">
                      <a:alpha val="40000"/>
                    </a:schemeClr>
                  </a:glow>
                </a:effectLst>
              </a:rPr>
              <a:t>Ezekiel 28:17 </a:t>
            </a:r>
            <a:r>
              <a:rPr lang="en-US" sz="3600" b="1" spc="-150" dirty="0" err="1">
                <a:ln>
                  <a:solidFill>
                    <a:schemeClr val="tx1"/>
                  </a:solidFill>
                </a:ln>
                <a:solidFill>
                  <a:srgbClr val="C00000"/>
                </a:solidFill>
                <a:effectLst>
                  <a:glow rad="228600">
                    <a:schemeClr val="tx1">
                      <a:alpha val="40000"/>
                    </a:schemeClr>
                  </a:glow>
                </a:effectLst>
              </a:rPr>
              <a:t>Thine</a:t>
            </a:r>
            <a:r>
              <a:rPr lang="en-US" sz="3600" b="1" spc="-150" dirty="0">
                <a:ln>
                  <a:solidFill>
                    <a:schemeClr val="tx1"/>
                  </a:solidFill>
                </a:ln>
                <a:solidFill>
                  <a:srgbClr val="C00000"/>
                </a:solidFill>
                <a:effectLst>
                  <a:glow rad="228600">
                    <a:schemeClr val="tx1">
                      <a:alpha val="40000"/>
                    </a:schemeClr>
                  </a:glow>
                </a:effectLst>
              </a:rPr>
              <a:t> heart was lifted up because of thy beauty, thou hast corrupted thy wisdom by reason of thy brightness: I will cast thee to the ground, I will lay thee before kings, that they may behold thee.</a:t>
            </a:r>
          </a:p>
        </p:txBody>
      </p:sp>
    </p:spTree>
    <p:extLst>
      <p:ext uri="{BB962C8B-B14F-4D97-AF65-F5344CB8AC3E}">
        <p14:creationId xmlns:p14="http://schemas.microsoft.com/office/powerpoint/2010/main" val="257994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0" y="121617"/>
            <a:ext cx="12075979" cy="6736383"/>
            <a:chOff x="8364764" y="75826"/>
            <a:chExt cx="12075979" cy="6782174"/>
          </a:xfrm>
        </p:grpSpPr>
        <p:pic>
          <p:nvPicPr>
            <p:cNvPr id="2" name="Picture 1"/>
            <p:cNvPicPr>
              <a:picLocks noChangeAspect="1"/>
            </p:cNvPicPr>
            <p:nvPr/>
          </p:nvPicPr>
          <p:blipFill rotWithShape="1">
            <a:blip r:embed="rId3" cstate="screen">
              <a:duotone>
                <a:prstClr val="black"/>
                <a:srgbClr val="FF0000">
                  <a:tint val="45000"/>
                  <a:satMod val="400000"/>
                </a:srgbClr>
              </a:duotone>
              <a:extLst>
                <a:ext uri="{28A0092B-C50C-407E-A947-70E740481C1C}">
                  <a14:useLocalDpi xmlns:a14="http://schemas.microsoft.com/office/drawing/2010/main"/>
                </a:ext>
              </a:extLst>
            </a:blip>
            <a:srcRect l="3102" t="4820" r="2296" b="1609"/>
            <a:stretch/>
          </p:blipFill>
          <p:spPr>
            <a:xfrm>
              <a:off x="8401143" y="75826"/>
              <a:ext cx="12039600" cy="6782173"/>
            </a:xfrm>
            <a:prstGeom prst="rect">
              <a:avLst/>
            </a:prstGeom>
          </p:spPr>
        </p:pic>
        <p:sp>
          <p:nvSpPr>
            <p:cNvPr id="6" name="Rectangle 5"/>
            <p:cNvSpPr/>
            <p:nvPr/>
          </p:nvSpPr>
          <p:spPr>
            <a:xfrm>
              <a:off x="8364764" y="5682538"/>
              <a:ext cx="2817586" cy="1175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95327" y="5682538"/>
            <a:ext cx="3630385" cy="1438855"/>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500"/>
              </a:lnSpc>
            </a:pPr>
            <a:r>
              <a:rPr lang="en-US" sz="6600" b="1" dirty="0" smtClean="0">
                <a:ln w="19050">
                  <a:noFill/>
                </a:ln>
                <a:solidFill>
                  <a:schemeClr val="accent4"/>
                </a:solidFill>
                <a:latin typeface="Bodoni MT Condensed" panose="02070606080606020203" pitchFamily="18" charset="0"/>
              </a:rPr>
              <a:t>Rev. 20:2</a:t>
            </a:r>
            <a:endParaRPr lang="en-US" sz="6000" b="1" cap="none" spc="0" dirty="0">
              <a:ln w="19050">
                <a:noFill/>
              </a:ln>
              <a:solidFill>
                <a:schemeClr val="accent4"/>
              </a:solidFill>
              <a:effectLst/>
              <a:latin typeface="Bodoni MT Condensed" panose="02070606080606020203" pitchFamily="18" charset="0"/>
            </a:endParaRPr>
          </a:p>
        </p:txBody>
      </p:sp>
    </p:spTree>
    <p:extLst>
      <p:ext uri="{BB962C8B-B14F-4D97-AF65-F5344CB8AC3E}">
        <p14:creationId xmlns:p14="http://schemas.microsoft.com/office/powerpoint/2010/main" val="146896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illersportcc.com/wp-content/uploads/2012/12/jesus-key-sm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1224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816689"/>
            <a:ext cx="12192000" cy="1047787"/>
          </a:xfrm>
          <a:prstGeom prst="rect">
            <a:avLst/>
          </a:prstGeom>
          <a:noFill/>
          <a:effectLst>
            <a:glow rad="228600">
              <a:schemeClr val="bg1">
                <a:alpha val="40000"/>
              </a:schemeClr>
            </a:glow>
          </a:effectLst>
        </p:spPr>
        <p:txBody>
          <a:bodyPr wrap="square" lIns="91440" tIns="45720" rIns="91440" bIns="45720">
            <a:spAutoFit/>
            <a:scene3d>
              <a:camera prst="perspectiveAbove"/>
              <a:lightRig rig="soft" dir="t">
                <a:rot lat="0" lon="0" rev="15600000"/>
              </a:lightRig>
            </a:scene3d>
            <a:sp3d extrusionH="57150" prstMaterial="softEdge">
              <a:bevelT w="25400" h="38100"/>
            </a:sp3d>
          </a:bodyPr>
          <a:lstStyle/>
          <a:p>
            <a:pPr algn="ctr">
              <a:lnSpc>
                <a:spcPts val="7400"/>
              </a:lnSpc>
            </a:pPr>
            <a:r>
              <a:rPr lang="en-US" sz="7200" b="1" cap="none" spc="-150" dirty="0" smtClean="0">
                <a:ln>
                  <a:solidFill>
                    <a:schemeClr val="tx1"/>
                  </a:solidFill>
                </a:ln>
                <a:solidFill>
                  <a:srgbClr val="C00000"/>
                </a:solidFill>
                <a:effectLst>
                  <a:glow rad="228600">
                    <a:schemeClr val="bg1">
                      <a:alpha val="40000"/>
                    </a:schemeClr>
                  </a:glow>
                </a:effectLst>
              </a:rPr>
              <a:t>Jesus takes </a:t>
            </a:r>
            <a:r>
              <a:rPr lang="en-US" sz="7200" b="1" cap="none" spc="-150" dirty="0" err="1" smtClean="0">
                <a:ln>
                  <a:solidFill>
                    <a:schemeClr val="tx1"/>
                  </a:solidFill>
                </a:ln>
                <a:solidFill>
                  <a:srgbClr val="C00000"/>
                </a:solidFill>
                <a:effectLst>
                  <a:glow rad="228600">
                    <a:schemeClr val="bg1">
                      <a:alpha val="40000"/>
                    </a:schemeClr>
                  </a:glow>
                </a:effectLst>
              </a:rPr>
              <a:t>satan’s</a:t>
            </a:r>
            <a:r>
              <a:rPr lang="en-US" sz="7200" b="1" cap="none" spc="-150" dirty="0" smtClean="0">
                <a:ln>
                  <a:solidFill>
                    <a:schemeClr val="tx1"/>
                  </a:solidFill>
                </a:ln>
                <a:solidFill>
                  <a:srgbClr val="C00000"/>
                </a:solidFill>
                <a:effectLst>
                  <a:glow rad="228600">
                    <a:schemeClr val="bg1">
                      <a:alpha val="40000"/>
                    </a:schemeClr>
                  </a:glow>
                </a:effectLst>
              </a:rPr>
              <a:t> power away.</a:t>
            </a:r>
          </a:p>
        </p:txBody>
      </p:sp>
      <p:sp>
        <p:nvSpPr>
          <p:cNvPr id="4" name="Rectangle 3"/>
          <p:cNvSpPr/>
          <p:nvPr/>
        </p:nvSpPr>
        <p:spPr>
          <a:xfrm>
            <a:off x="-25400" y="489525"/>
            <a:ext cx="7762061" cy="843308"/>
          </a:xfrm>
          <a:prstGeom prst="rect">
            <a:avLst/>
          </a:prstGeom>
        </p:spPr>
        <p:txBody>
          <a:bodyPr wrap="none">
            <a:spAutoFit/>
          </a:bodyPr>
          <a:lstStyle/>
          <a:p>
            <a:pPr>
              <a:lnSpc>
                <a:spcPts val="6400"/>
              </a:lnSpc>
            </a:pPr>
            <a:r>
              <a:rPr lang="en-US" sz="4000" b="1" dirty="0" smtClean="0">
                <a:ln w="12700">
                  <a:solidFill>
                    <a:schemeClr val="tx1"/>
                  </a:solidFill>
                </a:ln>
                <a:solidFill>
                  <a:srgbClr val="FF0000"/>
                </a:solidFill>
                <a:effectLst>
                  <a:glow rad="101600">
                    <a:schemeClr val="bg1">
                      <a:alpha val="60000"/>
                    </a:schemeClr>
                  </a:glow>
                </a:effectLst>
              </a:rPr>
              <a:t>Col 2:15 … Disarmed Principalities…</a:t>
            </a:r>
            <a:endParaRPr lang="en-US" sz="4800" b="1" dirty="0">
              <a:ln w="12700">
                <a:solidFill>
                  <a:schemeClr val="tx1"/>
                </a:solidFill>
              </a:ln>
              <a:solidFill>
                <a:srgbClr val="FF0000"/>
              </a:solidFill>
              <a:effectLst>
                <a:glow rad="101600">
                  <a:schemeClr val="bg1">
                    <a:alpha val="60000"/>
                  </a:schemeClr>
                </a:glow>
              </a:effectLst>
            </a:endParaRPr>
          </a:p>
        </p:txBody>
      </p:sp>
      <p:sp>
        <p:nvSpPr>
          <p:cNvPr id="8" name="Rectangle 7"/>
          <p:cNvSpPr/>
          <p:nvPr/>
        </p:nvSpPr>
        <p:spPr>
          <a:xfrm>
            <a:off x="-25400" y="-128874"/>
            <a:ext cx="12192000" cy="843308"/>
          </a:xfrm>
          <a:prstGeom prst="rect">
            <a:avLst/>
          </a:prstGeom>
        </p:spPr>
        <p:txBody>
          <a:bodyPr wrap="square">
            <a:spAutoFit/>
          </a:bodyPr>
          <a:lstStyle/>
          <a:p>
            <a:pPr>
              <a:lnSpc>
                <a:spcPts val="6400"/>
              </a:lnSpc>
            </a:pPr>
            <a:r>
              <a:rPr lang="en-US" sz="4000" b="1" dirty="0">
                <a:ln w="12700">
                  <a:solidFill>
                    <a:schemeClr val="tx1"/>
                  </a:solidFill>
                </a:ln>
                <a:solidFill>
                  <a:srgbClr val="FF0000"/>
                </a:solidFill>
                <a:effectLst>
                  <a:glow rad="101600">
                    <a:schemeClr val="bg1">
                      <a:alpha val="60000"/>
                    </a:schemeClr>
                  </a:glow>
                </a:effectLst>
              </a:rPr>
              <a:t>Rev. </a:t>
            </a:r>
            <a:r>
              <a:rPr lang="en-US" sz="4000" b="1" dirty="0" smtClean="0">
                <a:ln w="12700">
                  <a:solidFill>
                    <a:schemeClr val="tx1"/>
                  </a:solidFill>
                </a:ln>
                <a:solidFill>
                  <a:srgbClr val="FF0000"/>
                </a:solidFill>
                <a:effectLst>
                  <a:glow rad="101600">
                    <a:schemeClr val="bg1">
                      <a:alpha val="60000"/>
                    </a:schemeClr>
                  </a:glow>
                </a:effectLst>
              </a:rPr>
              <a:t>1:18 … and I have </a:t>
            </a:r>
            <a:r>
              <a:rPr lang="en-US" sz="4000" b="1" dirty="0">
                <a:ln w="12700">
                  <a:solidFill>
                    <a:schemeClr val="tx1"/>
                  </a:solidFill>
                </a:ln>
                <a:solidFill>
                  <a:srgbClr val="FF0000"/>
                </a:solidFill>
                <a:effectLst>
                  <a:glow rad="101600">
                    <a:schemeClr val="bg1">
                      <a:alpha val="60000"/>
                    </a:schemeClr>
                  </a:glow>
                </a:effectLst>
              </a:rPr>
              <a:t>the keys of hell </a:t>
            </a:r>
            <a:r>
              <a:rPr lang="en-US" sz="4000" b="1" dirty="0" smtClean="0">
                <a:ln w="12700">
                  <a:solidFill>
                    <a:schemeClr val="tx1"/>
                  </a:solidFill>
                </a:ln>
                <a:solidFill>
                  <a:srgbClr val="FF0000"/>
                </a:solidFill>
                <a:effectLst>
                  <a:glow rad="101600">
                    <a:schemeClr val="bg1">
                      <a:alpha val="60000"/>
                    </a:schemeClr>
                  </a:glow>
                </a:effectLst>
              </a:rPr>
              <a:t>and </a:t>
            </a:r>
            <a:r>
              <a:rPr lang="en-US" sz="4000" b="1" dirty="0">
                <a:ln w="12700">
                  <a:solidFill>
                    <a:schemeClr val="tx1"/>
                  </a:solidFill>
                </a:ln>
                <a:solidFill>
                  <a:srgbClr val="FF0000"/>
                </a:solidFill>
                <a:effectLst>
                  <a:glow rad="101600">
                    <a:schemeClr val="bg1">
                      <a:alpha val="60000"/>
                    </a:schemeClr>
                  </a:glow>
                </a:effectLst>
              </a:rPr>
              <a:t>death.</a:t>
            </a:r>
          </a:p>
        </p:txBody>
      </p:sp>
    </p:spTree>
    <p:extLst>
      <p:ext uri="{BB962C8B-B14F-4D97-AF65-F5344CB8AC3E}">
        <p14:creationId xmlns:p14="http://schemas.microsoft.com/office/powerpoint/2010/main" val="2187462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
            <a:ext cx="12192000" cy="6858001"/>
          </a:xfrm>
          <a:prstGeom prst="rect">
            <a:avLst/>
          </a:prstGeom>
        </p:spPr>
      </p:pic>
      <p:pic>
        <p:nvPicPr>
          <p:cNvPr id="10" name="Picture 2" descr="http://fc01.deviantart.net/fs71/f/2012/259/3/0/jesus_png_6_by_mariamlouis-d5ew5wf.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0" y="1624693"/>
            <a:ext cx="3309256" cy="529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5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074" name="Picture 2" descr="https://farm4.staticflickr.com/3297/3652690702_7ee62aae33_o.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7483" y="0"/>
            <a:ext cx="12339484" cy="70202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01600"/>
            <a:ext cx="12192000" cy="6619761"/>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300"/>
              </a:lnSpc>
            </a:pPr>
            <a:r>
              <a:rPr lang="en-US" sz="11500" b="1" dirty="0" smtClean="0">
                <a:ln w="12700">
                  <a:solidFill>
                    <a:prstClr val="black"/>
                  </a:solidFill>
                </a:ln>
                <a:solidFill>
                  <a:srgbClr val="FF0000"/>
                </a:solidFill>
                <a:effectLst>
                  <a:glow rad="101600">
                    <a:schemeClr val="bg1">
                      <a:alpha val="60000"/>
                    </a:schemeClr>
                  </a:glow>
                </a:effectLst>
              </a:rPr>
              <a:t>Did you ever think of the Cross as a SETUP?</a:t>
            </a:r>
          </a:p>
          <a:p>
            <a:pPr algn="ctr">
              <a:lnSpc>
                <a:spcPts val="3200"/>
              </a:lnSpc>
            </a:pPr>
            <a:endParaRPr lang="en-US" sz="6600" b="1" dirty="0" smtClean="0">
              <a:ln w="12700">
                <a:solidFill>
                  <a:prstClr val="black"/>
                </a:solidFill>
              </a:ln>
              <a:solidFill>
                <a:srgbClr val="FF0000"/>
              </a:solidFill>
              <a:effectLst>
                <a:glow rad="101600">
                  <a:schemeClr val="bg1">
                    <a:alpha val="60000"/>
                  </a:schemeClr>
                </a:glow>
              </a:effectLst>
            </a:endParaRPr>
          </a:p>
          <a:p>
            <a:pPr algn="ctr">
              <a:lnSpc>
                <a:spcPts val="5600"/>
              </a:lnSpc>
            </a:pPr>
            <a:r>
              <a:rPr lang="en-US" sz="8000" b="1" dirty="0" smtClean="0">
                <a:ln w="12700">
                  <a:solidFill>
                    <a:prstClr val="black"/>
                  </a:solidFill>
                </a:ln>
                <a:solidFill>
                  <a:srgbClr val="FF0000"/>
                </a:solidFill>
                <a:effectLst>
                  <a:glow rad="101600">
                    <a:schemeClr val="bg1">
                      <a:alpha val="60000"/>
                    </a:schemeClr>
                  </a:glow>
                </a:effectLst>
              </a:rPr>
              <a:t>Jesus loses His freedom, </a:t>
            </a:r>
            <a:r>
              <a:rPr lang="en-US" sz="6600" b="1" dirty="0" smtClean="0">
                <a:ln w="12700">
                  <a:solidFill>
                    <a:prstClr val="black"/>
                  </a:solidFill>
                </a:ln>
                <a:solidFill>
                  <a:srgbClr val="FF0000"/>
                </a:solidFill>
                <a:effectLst>
                  <a:glow rad="101600">
                    <a:schemeClr val="bg1">
                      <a:alpha val="60000"/>
                    </a:schemeClr>
                  </a:glow>
                </a:effectLst>
              </a:rPr>
              <a:t>reputation, beauty, health, life.</a:t>
            </a:r>
          </a:p>
          <a:p>
            <a:pPr algn="ctr">
              <a:lnSpc>
                <a:spcPts val="5600"/>
              </a:lnSpc>
            </a:pPr>
            <a:r>
              <a:rPr lang="en-US" sz="5400" b="1" dirty="0" smtClean="0">
                <a:ln w="12700">
                  <a:solidFill>
                    <a:prstClr val="black"/>
                  </a:solidFill>
                </a:ln>
                <a:solidFill>
                  <a:srgbClr val="FF0000"/>
                </a:solidFill>
                <a:effectLst>
                  <a:glow rad="101600">
                    <a:schemeClr val="bg1">
                      <a:alpha val="60000"/>
                    </a:schemeClr>
                  </a:glow>
                </a:effectLst>
              </a:rPr>
              <a:t>3 Days later, He comes back Victorious.</a:t>
            </a:r>
          </a:p>
        </p:txBody>
      </p:sp>
    </p:spTree>
    <p:extLst>
      <p:ext uri="{BB962C8B-B14F-4D97-AF65-F5344CB8AC3E}">
        <p14:creationId xmlns:p14="http://schemas.microsoft.com/office/powerpoint/2010/main" val="239326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fc01.deviantart.net/fs71/f/2012/259/3/0/jesus_png_6_by_mariamlouis-d5ew5wf.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1624693"/>
            <a:ext cx="3309256" cy="52904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1"/>
            <a:ext cx="12192000" cy="6915152"/>
          </a:xfrm>
          <a:prstGeom prst="rect">
            <a:avLst/>
          </a:prstGeom>
        </p:spPr>
      </p:pic>
    </p:spTree>
    <p:extLst>
      <p:ext uri="{BB962C8B-B14F-4D97-AF65-F5344CB8AC3E}">
        <p14:creationId xmlns:p14="http://schemas.microsoft.com/office/powerpoint/2010/main" val="375625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2" name="Picture 2" descr="http://www.masterdiz.com/indx/backgrounds/moves/cld0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35" y="0"/>
            <a:ext cx="1217756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36" y="77450"/>
            <a:ext cx="12177564" cy="1196418"/>
          </a:xfrm>
          <a:prstGeom prst="rect">
            <a:avLst/>
          </a:prstGeom>
          <a:noFill/>
          <a:effectLst>
            <a:glow rad="228600">
              <a:schemeClr val="bg1">
                <a:alpha val="40000"/>
              </a:schemeClr>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ts val="8100"/>
              </a:lnSpc>
            </a:pPr>
            <a:r>
              <a:rPr lang="en-US" sz="9600" b="1" dirty="0" smtClean="0">
                <a:ln>
                  <a:solidFill>
                    <a:srgbClr val="C00000"/>
                  </a:solidFill>
                </a:ln>
                <a:solidFill>
                  <a:srgbClr val="C00000"/>
                </a:solidFill>
                <a:effectLst>
                  <a:glow rad="101600">
                    <a:schemeClr val="bg1">
                      <a:alpha val="40000"/>
                    </a:schemeClr>
                  </a:glow>
                </a:effectLst>
              </a:rPr>
              <a:t>because of the Cross…</a:t>
            </a:r>
          </a:p>
        </p:txBody>
      </p:sp>
      <p:sp>
        <p:nvSpPr>
          <p:cNvPr id="5" name="Rectangle 4"/>
          <p:cNvSpPr/>
          <p:nvPr/>
        </p:nvSpPr>
        <p:spPr>
          <a:xfrm>
            <a:off x="0" y="1118850"/>
            <a:ext cx="12192000" cy="5811847"/>
          </a:xfrm>
          <a:prstGeom prst="rect">
            <a:avLst/>
          </a:prstGeom>
          <a:noFill/>
          <a:effectLst>
            <a:glow rad="228600">
              <a:schemeClr val="bg1">
                <a:alpha val="40000"/>
              </a:schemeClr>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ts val="8100"/>
              </a:lnSpc>
            </a:pPr>
            <a:r>
              <a:rPr lang="en-US" sz="6600" b="1" dirty="0" smtClean="0">
                <a:ln>
                  <a:solidFill>
                    <a:srgbClr val="C00000"/>
                  </a:solidFill>
                </a:ln>
                <a:solidFill>
                  <a:srgbClr val="C00000"/>
                </a:solidFill>
                <a:effectLst>
                  <a:glow rad="101600">
                    <a:schemeClr val="bg1">
                      <a:alpha val="40000"/>
                    </a:schemeClr>
                  </a:glow>
                </a:effectLst>
              </a:rPr>
              <a:t>1. Who was beaten &amp; disfigured?</a:t>
            </a:r>
          </a:p>
          <a:p>
            <a:pPr>
              <a:lnSpc>
                <a:spcPts val="8100"/>
              </a:lnSpc>
            </a:pPr>
            <a:r>
              <a:rPr lang="en-US" sz="6600" b="1" dirty="0" smtClean="0">
                <a:ln>
                  <a:solidFill>
                    <a:srgbClr val="C00000"/>
                  </a:solidFill>
                </a:ln>
                <a:solidFill>
                  <a:srgbClr val="C00000"/>
                </a:solidFill>
                <a:effectLst>
                  <a:glow rad="101600">
                    <a:schemeClr val="bg1">
                      <a:alpha val="40000"/>
                    </a:schemeClr>
                  </a:glow>
                </a:effectLst>
              </a:rPr>
              <a:t>2. Who was stripped?</a:t>
            </a:r>
          </a:p>
          <a:p>
            <a:pPr>
              <a:lnSpc>
                <a:spcPts val="8100"/>
              </a:lnSpc>
            </a:pPr>
            <a:r>
              <a:rPr lang="en-US" sz="6600" b="1" dirty="0" smtClean="0">
                <a:ln>
                  <a:solidFill>
                    <a:srgbClr val="C00000"/>
                  </a:solidFill>
                </a:ln>
                <a:solidFill>
                  <a:srgbClr val="C00000"/>
                </a:solidFill>
                <a:effectLst>
                  <a:glow rad="101600">
                    <a:schemeClr val="bg1">
                      <a:alpha val="40000"/>
                    </a:schemeClr>
                  </a:glow>
                </a:effectLst>
              </a:rPr>
              <a:t>3. </a:t>
            </a:r>
            <a:r>
              <a:rPr lang="en-US" sz="6000" b="1" dirty="0" smtClean="0">
                <a:ln>
                  <a:solidFill>
                    <a:srgbClr val="C00000"/>
                  </a:solidFill>
                </a:ln>
                <a:solidFill>
                  <a:srgbClr val="C00000"/>
                </a:solidFill>
                <a:effectLst>
                  <a:glow rad="101600">
                    <a:schemeClr val="bg1">
                      <a:alpha val="40000"/>
                    </a:schemeClr>
                  </a:glow>
                </a:effectLst>
              </a:rPr>
              <a:t>Who was humiliated &amp; mocked?</a:t>
            </a:r>
          </a:p>
          <a:p>
            <a:pPr>
              <a:lnSpc>
                <a:spcPts val="8100"/>
              </a:lnSpc>
            </a:pPr>
            <a:r>
              <a:rPr lang="en-US" sz="6600" b="1" dirty="0" smtClean="0">
                <a:ln>
                  <a:solidFill>
                    <a:srgbClr val="C00000"/>
                  </a:solidFill>
                </a:ln>
                <a:solidFill>
                  <a:srgbClr val="C00000"/>
                </a:solidFill>
                <a:effectLst>
                  <a:glow rad="101600">
                    <a:schemeClr val="bg1">
                      <a:alpha val="40000"/>
                    </a:schemeClr>
                  </a:glow>
                </a:effectLst>
              </a:rPr>
              <a:t>4. </a:t>
            </a:r>
            <a:r>
              <a:rPr lang="en-US" sz="6000" b="1" dirty="0" smtClean="0">
                <a:ln>
                  <a:solidFill>
                    <a:srgbClr val="C00000"/>
                  </a:solidFill>
                </a:ln>
                <a:solidFill>
                  <a:srgbClr val="C00000"/>
                </a:solidFill>
                <a:effectLst>
                  <a:glow rad="101600">
                    <a:schemeClr val="bg1">
                      <a:alpha val="40000"/>
                    </a:schemeClr>
                  </a:glow>
                </a:effectLst>
              </a:rPr>
              <a:t>Who was tormented?</a:t>
            </a:r>
          </a:p>
          <a:p>
            <a:pPr>
              <a:lnSpc>
                <a:spcPts val="6100"/>
              </a:lnSpc>
            </a:pPr>
            <a:r>
              <a:rPr lang="en-US" sz="6600" b="1" dirty="0" smtClean="0">
                <a:ln>
                  <a:solidFill>
                    <a:srgbClr val="C00000"/>
                  </a:solidFill>
                </a:ln>
                <a:solidFill>
                  <a:srgbClr val="C00000"/>
                </a:solidFill>
                <a:effectLst>
                  <a:glow rad="101600">
                    <a:schemeClr val="bg1">
                      <a:alpha val="40000"/>
                    </a:schemeClr>
                  </a:glow>
                </a:effectLst>
              </a:rPr>
              <a:t>5. </a:t>
            </a:r>
            <a:r>
              <a:rPr lang="en-US" sz="4800" b="1" dirty="0" smtClean="0">
                <a:ln>
                  <a:solidFill>
                    <a:srgbClr val="C00000"/>
                  </a:solidFill>
                </a:ln>
                <a:solidFill>
                  <a:srgbClr val="C00000"/>
                </a:solidFill>
                <a:effectLst>
                  <a:glow rad="101600">
                    <a:schemeClr val="bg1">
                      <a:alpha val="40000"/>
                    </a:schemeClr>
                  </a:glow>
                </a:effectLst>
              </a:rPr>
              <a:t>Who was silenced, bound, &amp; helpless?</a:t>
            </a:r>
            <a:r>
              <a:rPr lang="en-US" sz="6600" b="1" dirty="0" smtClean="0">
                <a:ln>
                  <a:solidFill>
                    <a:srgbClr val="C00000"/>
                  </a:solidFill>
                </a:ln>
                <a:solidFill>
                  <a:srgbClr val="C00000"/>
                </a:solidFill>
                <a:effectLst>
                  <a:glow rad="101600">
                    <a:schemeClr val="bg1">
                      <a:alpha val="40000"/>
                    </a:schemeClr>
                  </a:glow>
                </a:effectLst>
              </a:rPr>
              <a:t>     </a:t>
            </a:r>
          </a:p>
          <a:p>
            <a:pPr>
              <a:lnSpc>
                <a:spcPts val="6100"/>
              </a:lnSpc>
            </a:pPr>
            <a:r>
              <a:rPr lang="en-US" sz="6600" b="1" dirty="0">
                <a:ln>
                  <a:solidFill>
                    <a:srgbClr val="C00000"/>
                  </a:solidFill>
                </a:ln>
                <a:solidFill>
                  <a:srgbClr val="C00000"/>
                </a:solidFill>
                <a:effectLst>
                  <a:glow rad="101600">
                    <a:schemeClr val="bg1">
                      <a:alpha val="40000"/>
                    </a:schemeClr>
                  </a:glow>
                </a:effectLst>
              </a:rPr>
              <a:t> </a:t>
            </a:r>
            <a:r>
              <a:rPr lang="en-US" sz="6600" b="1" dirty="0" smtClean="0">
                <a:ln>
                  <a:solidFill>
                    <a:srgbClr val="C00000"/>
                  </a:solidFill>
                </a:ln>
                <a:solidFill>
                  <a:srgbClr val="C00000"/>
                </a:solidFill>
                <a:effectLst>
                  <a:glow rad="101600">
                    <a:schemeClr val="bg1">
                      <a:alpha val="40000"/>
                    </a:schemeClr>
                  </a:glow>
                </a:effectLst>
              </a:rPr>
              <a:t>    </a:t>
            </a:r>
            <a:r>
              <a:rPr lang="en-US" sz="4800" b="1" dirty="0" smtClean="0">
                <a:ln>
                  <a:solidFill>
                    <a:srgbClr val="C00000"/>
                  </a:solidFill>
                </a:ln>
                <a:solidFill>
                  <a:srgbClr val="C00000"/>
                </a:solidFill>
                <a:effectLst>
                  <a:glow rad="101600">
                    <a:schemeClr val="bg1">
                      <a:alpha val="40000"/>
                    </a:schemeClr>
                  </a:glow>
                </a:effectLst>
              </a:rPr>
              <a:t>Who Really Suffered because of the Cross?</a:t>
            </a:r>
            <a:endParaRPr lang="en-US" sz="6600" b="1" dirty="0" smtClean="0">
              <a:ln>
                <a:solidFill>
                  <a:srgbClr val="C00000"/>
                </a:solidFill>
              </a:ln>
              <a:solidFill>
                <a:srgbClr val="C00000"/>
              </a:solidFill>
              <a:effectLst>
                <a:glow rad="101600">
                  <a:schemeClr val="bg1">
                    <a:alpha val="40000"/>
                  </a:schemeClr>
                </a:glow>
              </a:effectLst>
            </a:endParaRPr>
          </a:p>
        </p:txBody>
      </p:sp>
    </p:spTree>
    <p:extLst>
      <p:ext uri="{BB962C8B-B14F-4D97-AF65-F5344CB8AC3E}">
        <p14:creationId xmlns:p14="http://schemas.microsoft.com/office/powerpoint/2010/main" val="2075517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146" name="Picture 2" descr="http://i625.photobucket.com/albums/tt334/heartlanz/rainbow-sk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32" y="0"/>
            <a:ext cx="12201832" cy="71075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01600"/>
            <a:ext cx="12192000" cy="6696705"/>
          </a:xfrm>
          <a:prstGeom prst="rect">
            <a:avLst/>
          </a:prstGeom>
          <a:noFill/>
          <a:effectLst>
            <a:glow rad="228600">
              <a:schemeClr val="bg1">
                <a:alpha val="40000"/>
              </a:schemeClr>
            </a:glow>
          </a:effectLst>
          <a:scene3d>
            <a:camera prst="orthographicFront"/>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0300"/>
              </a:lnSpc>
            </a:pPr>
            <a:r>
              <a:rPr lang="en-US" sz="11500" b="1" dirty="0" smtClean="0">
                <a:ln w="12700">
                  <a:solidFill>
                    <a:prstClr val="black"/>
                  </a:solidFill>
                </a:ln>
                <a:solidFill>
                  <a:srgbClr val="FF0000"/>
                </a:solidFill>
                <a:effectLst>
                  <a:glow rad="63500">
                    <a:schemeClr val="bg1">
                      <a:alpha val="60000"/>
                    </a:schemeClr>
                  </a:glow>
                </a:effectLst>
              </a:rPr>
              <a:t>The Cross was</a:t>
            </a:r>
          </a:p>
          <a:p>
            <a:pPr algn="ctr">
              <a:lnSpc>
                <a:spcPts val="10300"/>
              </a:lnSpc>
            </a:pPr>
            <a:r>
              <a:rPr lang="en-US" sz="11500" b="1" dirty="0" smtClean="0">
                <a:ln w="12700">
                  <a:solidFill>
                    <a:prstClr val="black"/>
                  </a:solidFill>
                </a:ln>
                <a:solidFill>
                  <a:srgbClr val="FF0000"/>
                </a:solidFill>
                <a:effectLst>
                  <a:glow rad="63500">
                    <a:schemeClr val="bg1">
                      <a:alpha val="60000"/>
                    </a:schemeClr>
                  </a:glow>
                </a:effectLst>
              </a:rPr>
              <a:t> the biggest</a:t>
            </a:r>
          </a:p>
          <a:p>
            <a:pPr algn="ctr">
              <a:lnSpc>
                <a:spcPts val="10300"/>
              </a:lnSpc>
            </a:pPr>
            <a:r>
              <a:rPr lang="en-US" sz="13800" b="1" i="1" dirty="0" smtClean="0">
                <a:ln w="12700">
                  <a:solidFill>
                    <a:prstClr val="black"/>
                  </a:solidFill>
                </a:ln>
                <a:solidFill>
                  <a:srgbClr val="FF0000"/>
                </a:solidFill>
                <a:effectLst>
                  <a:glow rad="63500">
                    <a:schemeClr val="bg1">
                      <a:alpha val="60000"/>
                    </a:schemeClr>
                  </a:glow>
                </a:effectLst>
              </a:rPr>
              <a:t>Sting Operation</a:t>
            </a:r>
          </a:p>
          <a:p>
            <a:pPr algn="ctr">
              <a:lnSpc>
                <a:spcPts val="10300"/>
              </a:lnSpc>
            </a:pPr>
            <a:r>
              <a:rPr lang="en-US" sz="11500" b="1" dirty="0" smtClean="0">
                <a:ln w="12700">
                  <a:solidFill>
                    <a:prstClr val="black"/>
                  </a:solidFill>
                </a:ln>
                <a:solidFill>
                  <a:srgbClr val="FF0000"/>
                </a:solidFill>
                <a:effectLst>
                  <a:glow rad="63500">
                    <a:schemeClr val="bg1">
                      <a:alpha val="60000"/>
                    </a:schemeClr>
                  </a:glow>
                </a:effectLst>
              </a:rPr>
              <a:t>the universe</a:t>
            </a:r>
          </a:p>
          <a:p>
            <a:pPr algn="ctr">
              <a:lnSpc>
                <a:spcPts val="10300"/>
              </a:lnSpc>
            </a:pPr>
            <a:r>
              <a:rPr lang="en-US" sz="11500" b="1" dirty="0" smtClean="0">
                <a:ln w="12700">
                  <a:solidFill>
                    <a:prstClr val="black"/>
                  </a:solidFill>
                </a:ln>
                <a:solidFill>
                  <a:srgbClr val="FF0000"/>
                </a:solidFill>
                <a:effectLst>
                  <a:glow rad="63500">
                    <a:schemeClr val="bg1">
                      <a:alpha val="60000"/>
                    </a:schemeClr>
                  </a:glow>
                </a:effectLst>
              </a:rPr>
              <a:t>has ever seen.</a:t>
            </a:r>
          </a:p>
        </p:txBody>
      </p:sp>
    </p:spTree>
    <p:extLst>
      <p:ext uri="{BB962C8B-B14F-4D97-AF65-F5344CB8AC3E}">
        <p14:creationId xmlns:p14="http://schemas.microsoft.com/office/powerpoint/2010/main" val="49400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npr.org/assets/img/2014/12/31/restofstory2_wide-dc64b72db59b638f1fa95fabcb8aa9783168cd51-s1100-c1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5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0"/>
            <a:ext cx="12192000" cy="6858000"/>
          </a:xfrm>
          <a:prstGeom prst="rect">
            <a:avLst/>
          </a:prstGeom>
        </p:spPr>
      </p:pic>
      <p:sp>
        <p:nvSpPr>
          <p:cNvPr id="3" name="Rectangle 2"/>
          <p:cNvSpPr/>
          <p:nvPr/>
        </p:nvSpPr>
        <p:spPr>
          <a:xfrm>
            <a:off x="0" y="506639"/>
            <a:ext cx="12192000" cy="6042680"/>
          </a:xfrm>
          <a:prstGeom prst="rect">
            <a:avLst/>
          </a:prstGeom>
          <a:noFill/>
          <a:effectLst>
            <a:glow rad="228600">
              <a:schemeClr val="bg1">
                <a:alpha val="40000"/>
              </a:schemeClr>
            </a:glow>
          </a:effectLst>
          <a:scene3d>
            <a:camera prst="perspectiveAbove"/>
            <a:lightRig rig="soft" dir="t">
              <a:rot lat="0" lon="0" rev="15600000"/>
            </a:lightRig>
          </a:scene3d>
          <a:sp3d>
            <a:bevelT w="139700" prst="cross"/>
          </a:sp3d>
        </p:spPr>
        <p:txBody>
          <a:bodyPr wrap="square" lIns="91440" tIns="45720" rIns="91440" bIns="45720">
            <a:spAutoFit/>
            <a:sp3d extrusionH="57150" prstMaterial="softEdge">
              <a:bevelT w="25400" h="38100"/>
            </a:sp3d>
          </a:bodyPr>
          <a:lstStyle/>
          <a:p>
            <a:pPr algn="ctr">
              <a:lnSpc>
                <a:spcPts val="13800"/>
              </a:lnSpc>
            </a:pPr>
            <a:r>
              <a:rPr lang="en-US" sz="19900" b="1" cap="none" spc="0" dirty="0" err="1" smtClean="0">
                <a:ln>
                  <a:solidFill>
                    <a:schemeClr val="tx1"/>
                  </a:solidFill>
                </a:ln>
                <a:solidFill>
                  <a:srgbClr val="C00000"/>
                </a:solidFill>
                <a:effectLst>
                  <a:glow rad="101600">
                    <a:schemeClr val="bg1">
                      <a:alpha val="60000"/>
                    </a:schemeClr>
                  </a:glow>
                </a:effectLst>
              </a:rPr>
              <a:t>GOD’s</a:t>
            </a:r>
            <a:r>
              <a:rPr lang="en-US" sz="16600" b="1" cap="none" spc="0" dirty="0" smtClean="0">
                <a:ln>
                  <a:solidFill>
                    <a:schemeClr val="tx1"/>
                  </a:solidFill>
                </a:ln>
                <a:solidFill>
                  <a:srgbClr val="C00000"/>
                </a:solidFill>
                <a:effectLst>
                  <a:glow rad="101600">
                    <a:schemeClr val="bg1">
                      <a:alpha val="60000"/>
                    </a:schemeClr>
                  </a:glow>
                </a:effectLst>
              </a:rPr>
              <a:t>  </a:t>
            </a:r>
            <a:r>
              <a:rPr lang="en-US" sz="19900" b="1" cap="none" spc="0" dirty="0" smtClean="0">
                <a:ln>
                  <a:solidFill>
                    <a:schemeClr val="tx1"/>
                  </a:solidFill>
                </a:ln>
                <a:solidFill>
                  <a:srgbClr val="C00000"/>
                </a:solidFill>
                <a:effectLst>
                  <a:glow rad="101600">
                    <a:schemeClr val="bg1">
                      <a:alpha val="60000"/>
                    </a:schemeClr>
                  </a:glow>
                </a:effectLst>
              </a:rPr>
              <a:t>MO</a:t>
            </a:r>
          </a:p>
          <a:p>
            <a:pPr algn="ctr">
              <a:lnSpc>
                <a:spcPts val="5000"/>
              </a:lnSpc>
            </a:pPr>
            <a:endParaRPr lang="en-US" sz="16600" b="1" dirty="0" smtClean="0">
              <a:ln>
                <a:solidFill>
                  <a:schemeClr val="tx1"/>
                </a:solidFill>
              </a:ln>
              <a:solidFill>
                <a:srgbClr val="C00000"/>
              </a:solidFill>
              <a:effectLst>
                <a:glow rad="101600">
                  <a:schemeClr val="bg1">
                    <a:alpha val="60000"/>
                  </a:schemeClr>
                </a:glow>
              </a:effectLst>
            </a:endParaRPr>
          </a:p>
          <a:p>
            <a:pPr algn="ctr">
              <a:lnSpc>
                <a:spcPts val="13800"/>
              </a:lnSpc>
            </a:pPr>
            <a:r>
              <a:rPr lang="en-US" sz="23900" b="1" dirty="0" smtClean="0">
                <a:ln>
                  <a:solidFill>
                    <a:schemeClr val="tx1"/>
                  </a:solidFill>
                </a:ln>
                <a:solidFill>
                  <a:srgbClr val="C00000"/>
                </a:solidFill>
                <a:effectLst>
                  <a:glow rad="101600">
                    <a:schemeClr val="bg1">
                      <a:alpha val="60000"/>
                    </a:schemeClr>
                  </a:glow>
                </a:effectLst>
              </a:rPr>
              <a:t>Modus</a:t>
            </a:r>
          </a:p>
          <a:p>
            <a:pPr algn="ctr">
              <a:lnSpc>
                <a:spcPts val="13800"/>
              </a:lnSpc>
            </a:pPr>
            <a:r>
              <a:rPr lang="en-US" sz="19900" b="1" cap="none" spc="0" dirty="0" smtClean="0">
                <a:ln>
                  <a:solidFill>
                    <a:schemeClr val="tx1"/>
                  </a:solidFill>
                </a:ln>
                <a:solidFill>
                  <a:srgbClr val="C00000"/>
                </a:solidFill>
                <a:effectLst>
                  <a:glow rad="101600">
                    <a:schemeClr val="bg1">
                      <a:alpha val="60000"/>
                    </a:schemeClr>
                  </a:glow>
                </a:effectLst>
              </a:rPr>
              <a:t>Operandi</a:t>
            </a:r>
            <a:endParaRPr lang="en-US" sz="19900" b="1" cap="none" spc="0" dirty="0">
              <a:ln>
                <a:solidFill>
                  <a:schemeClr val="tx1"/>
                </a:solidFill>
              </a:ln>
              <a:solidFill>
                <a:srgbClr val="C00000"/>
              </a:solidFill>
              <a:effectLst>
                <a:glow rad="101600">
                  <a:schemeClr val="bg1">
                    <a:alpha val="60000"/>
                  </a:schemeClr>
                </a:glow>
              </a:effectLst>
            </a:endParaRPr>
          </a:p>
        </p:txBody>
      </p:sp>
    </p:spTree>
    <p:extLst>
      <p:ext uri="{BB962C8B-B14F-4D97-AF65-F5344CB8AC3E}">
        <p14:creationId xmlns:p14="http://schemas.microsoft.com/office/powerpoint/2010/main" val="132818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roatiaweek.com/wp-content/uploads/2014/02/Croatia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61542" y="-206477"/>
            <a:ext cx="5868915" cy="1383957"/>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r>
              <a:rPr lang="en-US" sz="8000" b="1" cap="none" spc="0" dirty="0" smtClean="0">
                <a:ln>
                  <a:solidFill>
                    <a:schemeClr val="tx1"/>
                  </a:solidFill>
                </a:ln>
                <a:solidFill>
                  <a:srgbClr val="C00000"/>
                </a:solidFill>
                <a:effectLst/>
              </a:rPr>
              <a:t>Chess Master</a:t>
            </a:r>
            <a:endParaRPr lang="en-US" sz="4800" b="1" cap="none" spc="0" dirty="0" smtClean="0">
              <a:ln>
                <a:solidFill>
                  <a:schemeClr val="tx1"/>
                </a:solidFill>
              </a:ln>
              <a:solidFill>
                <a:srgbClr val="C00000"/>
              </a:solidFill>
              <a:effectLst/>
            </a:endParaRPr>
          </a:p>
        </p:txBody>
      </p:sp>
    </p:spTree>
    <p:extLst>
      <p:ext uri="{BB962C8B-B14F-4D97-AF65-F5344CB8AC3E}">
        <p14:creationId xmlns:p14="http://schemas.microsoft.com/office/powerpoint/2010/main" val="347185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6734" y="0"/>
            <a:ext cx="12248734" cy="6733311"/>
            <a:chOff x="0" y="0"/>
            <a:chExt cx="14743382" cy="7171604"/>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55382" y="0"/>
              <a:ext cx="5588000" cy="6002897"/>
            </a:xfrm>
            <a:prstGeom prst="rect">
              <a:avLst/>
            </a:prstGeom>
          </p:spPr>
        </p:pic>
        <p:sp>
          <p:nvSpPr>
            <p:cNvPr id="7" name="Rectangle 6"/>
            <p:cNvSpPr/>
            <p:nvPr/>
          </p:nvSpPr>
          <p:spPr>
            <a:xfrm>
              <a:off x="9316710" y="5791712"/>
              <a:ext cx="5098072" cy="1180119"/>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r>
                <a:rPr lang="en-US" sz="6600" b="1" cap="none" spc="0" dirty="0" smtClean="0">
                  <a:ln>
                    <a:solidFill>
                      <a:schemeClr val="tx1"/>
                    </a:solidFill>
                  </a:ln>
                  <a:solidFill>
                    <a:srgbClr val="C00000"/>
                  </a:solidFill>
                  <a:effectLst/>
                </a:rPr>
                <a:t>Blindfolded</a:t>
              </a:r>
            </a:p>
          </p:txBody>
        </p:sp>
        <p:pic>
          <p:nvPicPr>
            <p:cNvPr id="1030" name="Picture 6" descr="http://media3.washingtonpost.com/wp-srv/photo/gallery/100924/GAL-10Sep24-5844/media/PHO-10Sep24-25464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
              <a:ext cx="9155382" cy="71716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9907044">
              <a:off x="177192" y="1787347"/>
              <a:ext cx="4531731" cy="622840"/>
            </a:xfrm>
            <a:prstGeom prst="rect">
              <a:avLst/>
            </a:prstGeom>
            <a:noFill/>
            <a:effectLst>
              <a:glow rad="228600">
                <a:schemeClr val="bg1">
                  <a:alpha val="40000"/>
                </a:schemeClr>
              </a:glow>
            </a:effectLst>
          </p:spPr>
          <p:txBody>
            <a:bodyPr wrap="none" lIns="91440" tIns="45720" rIns="91440" bIns="45720">
              <a:spAutoFit/>
              <a:scene3d>
                <a:camera prst="perspectiveAbove"/>
                <a:lightRig rig="soft" dir="t">
                  <a:rot lat="0" lon="0" rev="15600000"/>
                </a:lightRig>
              </a:scene3d>
              <a:sp3d extrusionH="57150" prstMaterial="softEdge">
                <a:bevelT w="25400" h="38100"/>
              </a:sp3d>
            </a:bodyPr>
            <a:lstStyle/>
            <a:p>
              <a:pPr algn="ctr"/>
              <a:r>
                <a:rPr lang="en-US" sz="3200" b="1" cap="none" spc="0" dirty="0" smtClean="0">
                  <a:ln>
                    <a:solidFill>
                      <a:schemeClr val="tx1"/>
                    </a:solidFill>
                  </a:ln>
                  <a:solidFill>
                    <a:srgbClr val="C00000"/>
                  </a:solidFill>
                  <a:effectLst/>
                </a:rPr>
                <a:t>Simultaneous Games</a:t>
              </a:r>
            </a:p>
          </p:txBody>
        </p:sp>
      </p:grpSp>
    </p:spTree>
    <p:extLst>
      <p:ext uri="{BB962C8B-B14F-4D97-AF65-F5344CB8AC3E}">
        <p14:creationId xmlns:p14="http://schemas.microsoft.com/office/powerpoint/2010/main" val="2166725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8|13.9|13.8|11.4|6.9"/>
</p:tagLst>
</file>

<file path=ppt/tags/tag2.xml><?xml version="1.0" encoding="utf-8"?>
<p:tagLst xmlns:a="http://schemas.openxmlformats.org/drawingml/2006/main" xmlns:r="http://schemas.openxmlformats.org/officeDocument/2006/relationships" xmlns:p="http://schemas.openxmlformats.org/presentationml/2006/main">
  <p:tag name="TIMING" val="|16.8|13.9|13.8|11.4|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2927</Words>
  <Application>Microsoft Office PowerPoint</Application>
  <PresentationFormat>Widescreen</PresentationFormat>
  <Paragraphs>324</Paragraphs>
  <Slides>63</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Trebuchet</vt:lpstr>
      <vt:lpstr>Arial</vt:lpstr>
      <vt:lpstr>Bodoni MT Condensed</vt:lpstr>
      <vt:lpstr>Bodoni MT Poster Compressed</vt:lpstr>
      <vt:lpstr>Calibri</vt:lpstr>
      <vt:lpstr>Calibri Light</vt:lpstr>
      <vt:lpstr>Harlow Solid Italic</vt:lpstr>
      <vt:lpstr>Playbill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2015-04-16T11:11:32Z</dcterms:created>
  <dcterms:modified xsi:type="dcterms:W3CDTF">2015-04-16T11:20:34Z</dcterms:modified>
</cp:coreProperties>
</file>