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6" r:id="rId2"/>
    <p:sldId id="327" r:id="rId3"/>
    <p:sldId id="314" r:id="rId4"/>
    <p:sldId id="315" r:id="rId5"/>
    <p:sldId id="320" r:id="rId6"/>
    <p:sldId id="316" r:id="rId7"/>
    <p:sldId id="318" r:id="rId8"/>
    <p:sldId id="317" r:id="rId9"/>
    <p:sldId id="319" r:id="rId10"/>
    <p:sldId id="328" r:id="rId11"/>
    <p:sldId id="304" r:id="rId12"/>
    <p:sldId id="289" r:id="rId13"/>
    <p:sldId id="306" r:id="rId14"/>
    <p:sldId id="292" r:id="rId15"/>
    <p:sldId id="337" r:id="rId16"/>
    <p:sldId id="334" r:id="rId17"/>
    <p:sldId id="335" r:id="rId18"/>
    <p:sldId id="336" r:id="rId19"/>
    <p:sldId id="329" r:id="rId20"/>
    <p:sldId id="258" r:id="rId21"/>
    <p:sldId id="310" r:id="rId22"/>
    <p:sldId id="308" r:id="rId23"/>
    <p:sldId id="307" r:id="rId24"/>
    <p:sldId id="309" r:id="rId25"/>
    <p:sldId id="338" r:id="rId26"/>
    <p:sldId id="311" r:id="rId27"/>
    <p:sldId id="290" r:id="rId28"/>
    <p:sldId id="291" r:id="rId29"/>
    <p:sldId id="293" r:id="rId30"/>
    <p:sldId id="301" r:id="rId31"/>
    <p:sldId id="302" r:id="rId32"/>
    <p:sldId id="340" r:id="rId33"/>
    <p:sldId id="322" r:id="rId34"/>
    <p:sldId id="330" r:id="rId35"/>
    <p:sldId id="344" r:id="rId36"/>
    <p:sldId id="323" r:id="rId37"/>
    <p:sldId id="342" r:id="rId38"/>
    <p:sldId id="343" r:id="rId39"/>
    <p:sldId id="341" r:id="rId40"/>
    <p:sldId id="345" r:id="rId41"/>
    <p:sldId id="346" r:id="rId42"/>
    <p:sldId id="321" r:id="rId43"/>
    <p:sldId id="326" r:id="rId44"/>
    <p:sldId id="324" r:id="rId45"/>
    <p:sldId id="347" r:id="rId46"/>
    <p:sldId id="325" r:id="rId47"/>
    <p:sldId id="348" r:id="rId48"/>
    <p:sldId id="257" r:id="rId49"/>
    <p:sldId id="300" r:id="rId50"/>
    <p:sldId id="312" r:id="rId51"/>
    <p:sldId id="296" r:id="rId52"/>
    <p:sldId id="353" r:id="rId53"/>
    <p:sldId id="361" r:id="rId54"/>
    <p:sldId id="259" r:id="rId55"/>
    <p:sldId id="362" r:id="rId56"/>
    <p:sldId id="364" r:id="rId57"/>
    <p:sldId id="261" r:id="rId58"/>
    <p:sldId id="363" r:id="rId59"/>
    <p:sldId id="260" r:id="rId60"/>
    <p:sldId id="266" r:id="rId61"/>
    <p:sldId id="339" r:id="rId62"/>
    <p:sldId id="349" r:id="rId63"/>
    <p:sldId id="297" r:id="rId64"/>
    <p:sldId id="350" r:id="rId65"/>
    <p:sldId id="351" r:id="rId66"/>
    <p:sldId id="303" r:id="rId67"/>
    <p:sldId id="355" r:id="rId68"/>
    <p:sldId id="354" r:id="rId69"/>
    <p:sldId id="352" r:id="rId70"/>
    <p:sldId id="262" r:id="rId71"/>
    <p:sldId id="263" r:id="rId72"/>
    <p:sldId id="298" r:id="rId73"/>
    <p:sldId id="299" r:id="rId74"/>
    <p:sldId id="294" r:id="rId75"/>
    <p:sldId id="267" r:id="rId76"/>
    <p:sldId id="264" r:id="rId77"/>
    <p:sldId id="356" r:id="rId78"/>
    <p:sldId id="331" r:id="rId79"/>
    <p:sldId id="357" r:id="rId80"/>
    <p:sldId id="358" r:id="rId81"/>
    <p:sldId id="359" r:id="rId82"/>
    <p:sldId id="360" r:id="rId83"/>
    <p:sldId id="332" r:id="rId8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017" autoAdjust="0"/>
    <p:restoredTop sz="94660"/>
  </p:normalViewPr>
  <p:slideViewPr>
    <p:cSldViewPr>
      <p:cViewPr>
        <p:scale>
          <a:sx n="100" d="100"/>
          <a:sy n="100" d="100"/>
        </p:scale>
        <p:origin x="-1944" y="-666"/>
      </p:cViewPr>
      <p:guideLst>
        <p:guide orient="horz" pos="2160"/>
        <p:guide pos="2880"/>
      </p:guideLst>
    </p:cSldViewPr>
  </p:slideViewPr>
  <p:notesTextViewPr>
    <p:cViewPr>
      <p:scale>
        <a:sx n="1" d="1"/>
        <a:sy n="1" d="1"/>
      </p:scale>
      <p:origin x="0" y="0"/>
    </p:cViewPr>
  </p:notesTextViewPr>
  <p:sorterViewPr>
    <p:cViewPr>
      <p:scale>
        <a:sx n="125" d="100"/>
        <a:sy n="125" d="100"/>
      </p:scale>
      <p:origin x="0" y="160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6A1DCBC-0F75-4F0E-A6D9-02C30212075A}" type="datetimeFigureOut">
              <a:rPr lang="en-US"/>
              <a:pPr>
                <a:defRPr/>
              </a:pPr>
              <a:t>6/15/2011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C3DD282D-C6A4-47F2-A6DB-716C055036CB}" type="slidenum">
              <a:rPr lang="en-US"/>
              <a:pPr>
                <a:defRPr/>
              </a:pPr>
              <a:t>‹#›</a:t>
            </a:fld>
            <a:endParaRPr lang="en-US"/>
          </a:p>
        </p:txBody>
      </p:sp>
    </p:spTree>
    <p:extLst>
      <p:ext uri="{BB962C8B-B14F-4D97-AF65-F5344CB8AC3E}">
        <p14:creationId xmlns:p14="http://schemas.microsoft.com/office/powerpoint/2010/main" val="40212383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3B3BEE0-E2EF-4A5A-B233-482C20EDA35E}" type="slidenum">
              <a:rPr lang="en-US"/>
              <a:pPr eaLnBrk="1" hangingPunct="1"/>
              <a:t>44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585B878-E0E4-4AEB-9882-367F0F17328E}" type="slidenum">
              <a:rPr lang="en-US"/>
              <a:pPr eaLnBrk="1" hangingPunct="1"/>
              <a:t>45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AF643A9-6FC3-4520-8A82-7ED9F97E8040}" type="slidenum">
              <a:rPr lang="en-US"/>
              <a:pPr eaLnBrk="1" hangingPunct="1"/>
              <a:t>46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4C3EFCE-24ED-4A61-8BBD-8AD7BAB08063}" type="datetimeFigureOut">
              <a:rPr lang="en-US"/>
              <a:pPr>
                <a:defRPr/>
              </a:pPr>
              <a:t>6/15/2011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12001B-0E33-499B-8E86-2D1BC5B208F0}" type="slidenum">
              <a:rPr lang="en-US"/>
              <a:pPr>
                <a:defRPr/>
              </a:pPr>
              <a:t>‹#›</a:t>
            </a:fld>
            <a:endParaRPr lang="en-US"/>
          </a:p>
        </p:txBody>
      </p:sp>
    </p:spTree>
    <p:extLst>
      <p:ext uri="{BB962C8B-B14F-4D97-AF65-F5344CB8AC3E}">
        <p14:creationId xmlns:p14="http://schemas.microsoft.com/office/powerpoint/2010/main" val="3289186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ACCDA1-123C-4A3F-88C9-C1CC686A67A3}" type="datetimeFigureOut">
              <a:rPr lang="en-US"/>
              <a:pPr>
                <a:defRPr/>
              </a:pPr>
              <a:t>6/15/2011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01428B-B85F-4814-88FC-B893C4496C50}" type="slidenum">
              <a:rPr lang="en-US"/>
              <a:pPr>
                <a:defRPr/>
              </a:pPr>
              <a:t>‹#›</a:t>
            </a:fld>
            <a:endParaRPr lang="en-US"/>
          </a:p>
        </p:txBody>
      </p:sp>
    </p:spTree>
    <p:extLst>
      <p:ext uri="{BB962C8B-B14F-4D97-AF65-F5344CB8AC3E}">
        <p14:creationId xmlns:p14="http://schemas.microsoft.com/office/powerpoint/2010/main" val="3638672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18EF2C-BCDF-419B-AD53-C30CDF2C7A2C}" type="datetimeFigureOut">
              <a:rPr lang="en-US"/>
              <a:pPr>
                <a:defRPr/>
              </a:pPr>
              <a:t>6/15/2011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FA4729-4FA7-46D5-9C85-2A8C78005DE5}" type="slidenum">
              <a:rPr lang="en-US"/>
              <a:pPr>
                <a:defRPr/>
              </a:pPr>
              <a:t>‹#›</a:t>
            </a:fld>
            <a:endParaRPr lang="en-US"/>
          </a:p>
        </p:txBody>
      </p:sp>
    </p:spTree>
    <p:extLst>
      <p:ext uri="{BB962C8B-B14F-4D97-AF65-F5344CB8AC3E}">
        <p14:creationId xmlns:p14="http://schemas.microsoft.com/office/powerpoint/2010/main" val="1014380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E991657-40C7-41A6-A803-AB4A980E996B}" type="datetimeFigureOut">
              <a:rPr lang="en-US"/>
              <a:pPr>
                <a:defRPr/>
              </a:pPr>
              <a:t>6/15/2011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997A81-79EC-438B-9C30-6E2BE3793E95}" type="slidenum">
              <a:rPr lang="en-US"/>
              <a:pPr>
                <a:defRPr/>
              </a:pPr>
              <a:t>‹#›</a:t>
            </a:fld>
            <a:endParaRPr lang="en-US"/>
          </a:p>
        </p:txBody>
      </p:sp>
    </p:spTree>
    <p:extLst>
      <p:ext uri="{BB962C8B-B14F-4D97-AF65-F5344CB8AC3E}">
        <p14:creationId xmlns:p14="http://schemas.microsoft.com/office/powerpoint/2010/main" val="942738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ACF1C1-81ED-4BEC-93A1-8C946E3876CA}" type="datetimeFigureOut">
              <a:rPr lang="en-US"/>
              <a:pPr>
                <a:defRPr/>
              </a:pPr>
              <a:t>6/15/2011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14CCAB-526A-45BD-898C-D1A8A695C58C}" type="slidenum">
              <a:rPr lang="en-US"/>
              <a:pPr>
                <a:defRPr/>
              </a:pPr>
              <a:t>‹#›</a:t>
            </a:fld>
            <a:endParaRPr lang="en-US"/>
          </a:p>
        </p:txBody>
      </p:sp>
    </p:spTree>
    <p:extLst>
      <p:ext uri="{BB962C8B-B14F-4D97-AF65-F5344CB8AC3E}">
        <p14:creationId xmlns:p14="http://schemas.microsoft.com/office/powerpoint/2010/main" val="3426614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4E83033-3D57-4FB0-988B-CA3F2190DD29}" type="datetimeFigureOut">
              <a:rPr lang="en-US"/>
              <a:pPr>
                <a:defRPr/>
              </a:pPr>
              <a:t>6/15/2011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9D2204-ADEF-4B81-A052-7654790B3BCD}" type="slidenum">
              <a:rPr lang="en-US"/>
              <a:pPr>
                <a:defRPr/>
              </a:pPr>
              <a:t>‹#›</a:t>
            </a:fld>
            <a:endParaRPr lang="en-US"/>
          </a:p>
        </p:txBody>
      </p:sp>
    </p:spTree>
    <p:extLst>
      <p:ext uri="{BB962C8B-B14F-4D97-AF65-F5344CB8AC3E}">
        <p14:creationId xmlns:p14="http://schemas.microsoft.com/office/powerpoint/2010/main" val="2864517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5F5C11F-AFD2-4E44-9EF1-041DFDE6003B}" type="datetimeFigureOut">
              <a:rPr lang="en-US"/>
              <a:pPr>
                <a:defRPr/>
              </a:pPr>
              <a:t>6/15/2011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D85DCDB-EF14-4613-B888-CF4531483871}" type="slidenum">
              <a:rPr lang="en-US"/>
              <a:pPr>
                <a:defRPr/>
              </a:pPr>
              <a:t>‹#›</a:t>
            </a:fld>
            <a:endParaRPr lang="en-US"/>
          </a:p>
        </p:txBody>
      </p:sp>
    </p:spTree>
    <p:extLst>
      <p:ext uri="{BB962C8B-B14F-4D97-AF65-F5344CB8AC3E}">
        <p14:creationId xmlns:p14="http://schemas.microsoft.com/office/powerpoint/2010/main" val="2667546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25B88F3-2A5B-4EC3-8D17-00F85CA45B6C}" type="datetimeFigureOut">
              <a:rPr lang="en-US"/>
              <a:pPr>
                <a:defRPr/>
              </a:pPr>
              <a:t>6/15/2011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6538664-0F57-4FD0-936B-D26D428B9F06}" type="slidenum">
              <a:rPr lang="en-US"/>
              <a:pPr>
                <a:defRPr/>
              </a:pPr>
              <a:t>‹#›</a:t>
            </a:fld>
            <a:endParaRPr lang="en-US"/>
          </a:p>
        </p:txBody>
      </p:sp>
    </p:spTree>
    <p:extLst>
      <p:ext uri="{BB962C8B-B14F-4D97-AF65-F5344CB8AC3E}">
        <p14:creationId xmlns:p14="http://schemas.microsoft.com/office/powerpoint/2010/main" val="1897857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7734AB-6D92-4F82-9252-7C71C0C549A0}" type="datetimeFigureOut">
              <a:rPr lang="en-US"/>
              <a:pPr>
                <a:defRPr/>
              </a:pPr>
              <a:t>6/15/2011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1D24025-B5A1-4443-AE36-B19853FDEE6A}" type="slidenum">
              <a:rPr lang="en-US"/>
              <a:pPr>
                <a:defRPr/>
              </a:pPr>
              <a:t>‹#›</a:t>
            </a:fld>
            <a:endParaRPr lang="en-US"/>
          </a:p>
        </p:txBody>
      </p:sp>
    </p:spTree>
    <p:extLst>
      <p:ext uri="{BB962C8B-B14F-4D97-AF65-F5344CB8AC3E}">
        <p14:creationId xmlns:p14="http://schemas.microsoft.com/office/powerpoint/2010/main" val="799625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80C2F0-472D-4456-B5B8-903969727CAB}" type="datetimeFigureOut">
              <a:rPr lang="en-US"/>
              <a:pPr>
                <a:defRPr/>
              </a:pPr>
              <a:t>6/15/2011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345DB0C-793E-40B7-9686-B854FE98E3D9}" type="slidenum">
              <a:rPr lang="en-US"/>
              <a:pPr>
                <a:defRPr/>
              </a:pPr>
              <a:t>‹#›</a:t>
            </a:fld>
            <a:endParaRPr lang="en-US"/>
          </a:p>
        </p:txBody>
      </p:sp>
    </p:spTree>
    <p:extLst>
      <p:ext uri="{BB962C8B-B14F-4D97-AF65-F5344CB8AC3E}">
        <p14:creationId xmlns:p14="http://schemas.microsoft.com/office/powerpoint/2010/main" val="705531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F4C3D7E-99CF-4C1A-86C1-BB1339D88607}" type="datetimeFigureOut">
              <a:rPr lang="en-US"/>
              <a:pPr>
                <a:defRPr/>
              </a:pPr>
              <a:t>6/15/2011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4D31A2-37E9-4181-9CE5-030B3ED2AA09}" type="slidenum">
              <a:rPr lang="en-US"/>
              <a:pPr>
                <a:defRPr/>
              </a:pPr>
              <a:t>‹#›</a:t>
            </a:fld>
            <a:endParaRPr lang="en-US"/>
          </a:p>
        </p:txBody>
      </p:sp>
    </p:spTree>
    <p:extLst>
      <p:ext uri="{BB962C8B-B14F-4D97-AF65-F5344CB8AC3E}">
        <p14:creationId xmlns:p14="http://schemas.microsoft.com/office/powerpoint/2010/main" val="3116424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CEFB63C-9819-464C-94A0-84563AD232DF}" type="datetimeFigureOut">
              <a:rPr lang="en-US"/>
              <a:pPr>
                <a:defRPr/>
              </a:pPr>
              <a:t>6/15/2011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7034A3A-3FC0-4396-8089-ECADEE9B6A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nake Bite a Bi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0700" y="-45660"/>
            <a:ext cx="8929046" cy="156966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lood Of Dracula" pitchFamily="2" charset="0"/>
                <a:cs typeface="+mn-cs"/>
              </a:rPr>
              <a:t>Deadly Mistakes</a:t>
            </a:r>
          </a:p>
        </p:txBody>
      </p:sp>
      <p:sp>
        <p:nvSpPr>
          <p:cNvPr id="5" name="Rectangle 4"/>
          <p:cNvSpPr/>
          <p:nvPr/>
        </p:nvSpPr>
        <p:spPr>
          <a:xfrm>
            <a:off x="1143000" y="1219200"/>
            <a:ext cx="7565148" cy="1107996"/>
          </a:xfrm>
          <a:prstGeom prst="rect">
            <a:avLst/>
          </a:prstGeom>
          <a:noFill/>
        </p:spPr>
        <p:txBody>
          <a:bodyPr wrap="none">
            <a:spAutoFit/>
          </a:bodyPr>
          <a:lstStyle/>
          <a:p>
            <a:pPr fontAlgn="auto">
              <a:spcBef>
                <a:spcPts val="0"/>
              </a:spcBef>
              <a:spcAft>
                <a:spcPts val="0"/>
              </a:spcAft>
              <a:defRPr/>
            </a:pPr>
            <a:r>
              <a:rPr lang="en-US"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by the people of God</a:t>
            </a:r>
          </a:p>
        </p:txBody>
      </p:sp>
      <p:pic>
        <p:nvPicPr>
          <p:cNvPr id="9" name="Picture 2" descr="Snake Bite a Bir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69380" y="5158740"/>
            <a:ext cx="2636520" cy="20574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672811" y="-3185"/>
            <a:ext cx="7485511" cy="663258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10200"/>
              </a:lnSpc>
              <a:defRPr/>
            </a:pP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Mistakes from</a:t>
            </a:r>
            <a:b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People</a:t>
            </a:r>
          </a:p>
          <a:p>
            <a:pPr algn="ctr">
              <a:lnSpc>
                <a:spcPts val="10200"/>
              </a:lnSpc>
              <a:defRPr/>
            </a:pP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of God</a:t>
            </a:r>
          </a:p>
          <a:p>
            <a:pPr algn="ctr">
              <a:lnSpc>
                <a:spcPts val="10200"/>
              </a:lnSpc>
              <a:defRPr/>
            </a:pPr>
            <a:endPar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lnSpc>
                <a:spcPts val="10200"/>
              </a:lnSpc>
              <a:defRPr/>
            </a:pP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 Reasons</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turbo.indyposted.com/wp-content/uploads/2010/12/shark-att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1680" y="5562600"/>
            <a:ext cx="8839920" cy="1323439"/>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Don’t FEAR the Lord</a:t>
            </a:r>
          </a:p>
        </p:txBody>
      </p:sp>
      <p:sp>
        <p:nvSpPr>
          <p:cNvPr id="5" name="Rectangle 4"/>
          <p:cNvSpPr/>
          <p:nvPr/>
        </p:nvSpPr>
        <p:spPr>
          <a:xfrm>
            <a:off x="-76200" y="-228600"/>
            <a:ext cx="4108112"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Reason #1</a:t>
            </a:r>
          </a:p>
        </p:txBody>
      </p:sp>
      <p:pic>
        <p:nvPicPr>
          <p:cNvPr id="12293" name="Picture 5" descr="http://listverse.files.wordpress.com/2007/10/falling-top-of-build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228600"/>
            <a:ext cx="9207500" cy="698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http://listverse.files.wordpress.com/2007/10/falling-top-of-build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458788"/>
            <a:ext cx="9129713" cy="6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044476"/>
            <a:ext cx="9144000" cy="341632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fontAlgn="auto">
              <a:spcBef>
                <a:spcPts val="0"/>
              </a:spcBef>
              <a:spcAft>
                <a:spcPts val="0"/>
              </a:spcAft>
              <a:defRPr/>
            </a:pP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Don’t</a:t>
            </a:r>
          </a:p>
          <a:p>
            <a:pPr algn="r" fontAlgn="auto">
              <a:spcBef>
                <a:spcPts val="0"/>
              </a:spcBef>
              <a:spcAft>
                <a:spcPts val="0"/>
              </a:spcAft>
              <a:defRPr/>
            </a:pP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REVERENCE</a:t>
            </a:r>
          </a:p>
          <a:p>
            <a:pPr algn="r" fontAlgn="auto">
              <a:spcBef>
                <a:spcPts val="0"/>
              </a:spcBef>
              <a:spcAft>
                <a:spcPts val="0"/>
              </a:spcAft>
              <a:defRPr/>
            </a:pP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the Lord</a:t>
            </a:r>
          </a:p>
        </p:txBody>
      </p:sp>
      <p:sp>
        <p:nvSpPr>
          <p:cNvPr id="5" name="Rectangle 4"/>
          <p:cNvSpPr/>
          <p:nvPr/>
        </p:nvSpPr>
        <p:spPr>
          <a:xfrm>
            <a:off x="3935061" y="-85130"/>
            <a:ext cx="4980339" cy="144655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Reason #2</a:t>
            </a:r>
          </a:p>
        </p:txBody>
      </p:sp>
      <p:sp>
        <p:nvSpPr>
          <p:cNvPr id="13318" name="AutoShape 8" descr="http://2.bp.blogspot.com/_KpqQ9rqe9aQ/SZGrk_XDlqI/AAAAAAAAD9c/hp9URoL3Oto/s320/grand-canyon-almost-darwin-award-winner-2.jpg"/>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19" name="AutoShape 10" descr="http://2.bp.blogspot.com/_KpqQ9rqe9aQ/SZGrk_XDlqI/AAAAAAAAD9c/hp9URoL3Oto/s320/grand-canyon-almost-darwin-award-winner-2.jpg"/>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5828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514350"/>
            <a:ext cx="9158288"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9796" y="838200"/>
            <a:ext cx="8892563" cy="110799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Don’t LISTEN to the Lord</a:t>
            </a:r>
          </a:p>
        </p:txBody>
      </p:sp>
      <p:sp>
        <p:nvSpPr>
          <p:cNvPr id="5" name="Rectangle 4"/>
          <p:cNvSpPr/>
          <p:nvPr/>
        </p:nvSpPr>
        <p:spPr>
          <a:xfrm>
            <a:off x="-14208" y="-85130"/>
            <a:ext cx="4108112"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Reason #3</a:t>
            </a: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M:\Church\IPad_Pictures\Posters\Fear_of_Go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11382"/>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7410" name="Picture 2" descr="http://3.bp.blogspot.com/_WemxJnSiCBM/S_PskDAp1gI/AAAAAAAAByw/NbEfUJdbkHs/s400/laughing+jesu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981200"/>
            <a:ext cx="4191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http://goodolewoody.files.wordpress.com/2011/03/angry_god.jpg"/>
          <p:cNvPicPr>
            <a:picLocks noChangeAspect="1" noChangeArrowheads="1"/>
          </p:cNvPicPr>
          <p:nvPr/>
        </p:nvPicPr>
        <p:blipFill rotWithShape="1">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a:stretch/>
        </p:blipFill>
        <p:spPr bwMode="auto">
          <a:xfrm>
            <a:off x="4202105" y="1981201"/>
            <a:ext cx="4941895" cy="48767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1982" y="-76200"/>
            <a:ext cx="9225982" cy="2003112"/>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7100"/>
              </a:lnSpc>
              <a:defRPr/>
            </a:pPr>
            <a:r>
              <a:rPr lang="en-US" sz="6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Fun and Loveable Jesus</a:t>
            </a:r>
          </a:p>
          <a:p>
            <a:pPr algn="ctr">
              <a:defRPr/>
            </a:pPr>
            <a:r>
              <a:rPr lang="en-US" sz="6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has replaced Angry Father</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4.bp.blogspot.com/_IrQg4OeSV6k/TNqoZ8IBKaI/AAAAAAAABXg/-M6Y8f_OQJo/s1600/Noahs-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contractorsales.biz/ces/Lesson19/jesus_teaches_in_synag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44873" y="3199844"/>
            <a:ext cx="7654275" cy="3734356"/>
          </a:xfrm>
          <a:prstGeom prst="rect">
            <a:avLst/>
          </a:prstGeom>
          <a:noFill/>
        </p:spPr>
        <p:txBody>
          <a:bodyPr wrap="none">
            <a:spAutoFit/>
          </a:bodyPr>
          <a:lstStyle/>
          <a:p>
            <a:pPr algn="ctr">
              <a:lnSpc>
                <a:spcPts val="7100"/>
              </a:lnSpc>
              <a:defRPr/>
            </a:pPr>
            <a:r>
              <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Rounded MT Bold" pitchFamily="34" charset="0"/>
              </a:rPr>
              <a:t>The God of the</a:t>
            </a:r>
            <a:br>
              <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Rounded MT Bold" pitchFamily="34" charset="0"/>
              </a:rPr>
            </a:br>
            <a:r>
              <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Rounded MT Bold" pitchFamily="34" charset="0"/>
              </a:rPr>
              <a:t>New Testament is</a:t>
            </a:r>
            <a:br>
              <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Rounded MT Bold" pitchFamily="34" charset="0"/>
              </a:rPr>
            </a:br>
            <a:r>
              <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Rounded MT Bold" pitchFamily="34" charset="0"/>
              </a:rPr>
              <a:t>the same God of </a:t>
            </a:r>
            <a:br>
              <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Rounded MT Bold" pitchFamily="34" charset="0"/>
              </a:rPr>
            </a:br>
            <a:r>
              <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Rounded MT Bold" pitchFamily="34" charset="0"/>
              </a:rPr>
              <a:t>the Old Testament</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644998" y="-228600"/>
            <a:ext cx="5541132" cy="717119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11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Some</a:t>
            </a:r>
            <a:br>
              <a:rPr lang="en-US" sz="11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11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mistakes</a:t>
            </a:r>
          </a:p>
          <a:p>
            <a:pPr algn="ctr">
              <a:defRPr/>
            </a:pPr>
            <a:r>
              <a:rPr lang="en-US" sz="11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are</a:t>
            </a:r>
            <a:br>
              <a:rPr lang="en-US" sz="11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11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obvious</a:t>
            </a: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http://farm5.static.flickr.com/4147/5043961360_fd7a3c83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545" y="380999"/>
            <a:ext cx="4815455" cy="65003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288888" y="6103203"/>
            <a:ext cx="4855112" cy="830997"/>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Ananias &amp;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Saphira</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sp>
        <p:nvSpPr>
          <p:cNvPr id="4" name="Rectangle 3"/>
          <p:cNvSpPr/>
          <p:nvPr/>
        </p:nvSpPr>
        <p:spPr>
          <a:xfrm>
            <a:off x="245921" y="-76200"/>
            <a:ext cx="8165249" cy="1200329"/>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The Fear of the Lord!</a:t>
            </a:r>
          </a:p>
        </p:txBody>
      </p:sp>
      <p:sp>
        <p:nvSpPr>
          <p:cNvPr id="3" name="Rectangle 2"/>
          <p:cNvSpPr/>
          <p:nvPr/>
        </p:nvSpPr>
        <p:spPr>
          <a:xfrm>
            <a:off x="28575" y="990600"/>
            <a:ext cx="4391025" cy="5600316"/>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lnSpc>
                <a:spcPts val="4800"/>
              </a:lnSpc>
              <a:spcBef>
                <a:spcPts val="0"/>
              </a:spcBef>
              <a:spcAft>
                <a:spcPts val="0"/>
              </a:spcAft>
              <a:defRPr/>
            </a:pPr>
            <a:r>
              <a:rPr lang="en-US" sz="3600" b="1" spc="150" dirty="0">
                <a:ln w="11430"/>
                <a:solidFill>
                  <a:srgbClr val="F8F8F8"/>
                </a:solidFill>
                <a:effectLst>
                  <a:outerShdw blurRad="25400" algn="tl" rotWithShape="0">
                    <a:srgbClr val="000000">
                      <a:alpha val="43000"/>
                    </a:srgbClr>
                  </a:outerShdw>
                </a:effectLst>
                <a:latin typeface="+mn-lt"/>
                <a:cs typeface="+mn-cs"/>
              </a:rPr>
              <a:t>Now a man named Ananias, together with his wife </a:t>
            </a:r>
            <a:r>
              <a:rPr lang="en-US" sz="3600" b="1" spc="150" dirty="0" err="1">
                <a:ln w="11430"/>
                <a:solidFill>
                  <a:srgbClr val="F8F8F8"/>
                </a:solidFill>
                <a:effectLst>
                  <a:outerShdw blurRad="25400" algn="tl" rotWithShape="0">
                    <a:srgbClr val="000000">
                      <a:alpha val="43000"/>
                    </a:srgbClr>
                  </a:outerShdw>
                </a:effectLst>
                <a:latin typeface="+mn-lt"/>
                <a:cs typeface="+mn-cs"/>
              </a:rPr>
              <a:t>Sapphira</a:t>
            </a:r>
            <a:r>
              <a:rPr lang="en-US" sz="3600" b="1" spc="150" dirty="0">
                <a:ln w="11430"/>
                <a:solidFill>
                  <a:srgbClr val="F8F8F8"/>
                </a:solidFill>
                <a:effectLst>
                  <a:outerShdw blurRad="25400" algn="tl" rotWithShape="0">
                    <a:srgbClr val="000000">
                      <a:alpha val="43000"/>
                    </a:srgbClr>
                  </a:outerShdw>
                </a:effectLst>
                <a:latin typeface="+mn-lt"/>
                <a:cs typeface="+mn-cs"/>
              </a:rPr>
              <a:t>, also sold a piece of property. With his wife's full knowledge he kept back part of the money for himself, </a:t>
            </a:r>
          </a:p>
        </p:txBody>
      </p:sp>
      <p:sp>
        <p:nvSpPr>
          <p:cNvPr id="5" name="Rectangle 4"/>
          <p:cNvSpPr/>
          <p:nvPr/>
        </p:nvSpPr>
        <p:spPr>
          <a:xfrm>
            <a:off x="6477000" y="990600"/>
            <a:ext cx="2420938" cy="479425"/>
          </a:xfrm>
          <a:prstGeom prst="rect">
            <a:avLst/>
          </a:prstGeom>
        </p:spPr>
        <p:txBody>
          <a:bodyPr wrap="none">
            <a:spAutoFit/>
          </a:bodyPr>
          <a:lstStyle/>
          <a:p>
            <a:pPr algn="just" fontAlgn="auto">
              <a:lnSpc>
                <a:spcPts val="2900"/>
              </a:lnSpc>
              <a:spcBef>
                <a:spcPts val="0"/>
              </a:spcBef>
              <a:spcAft>
                <a:spcPts val="0"/>
              </a:spcAft>
              <a:defRPr/>
            </a:pPr>
            <a:r>
              <a:rPr lang="en-US" sz="3200" b="1" spc="150" dirty="0">
                <a:ln w="11430"/>
                <a:solidFill>
                  <a:srgbClr val="F8F8F8"/>
                </a:solidFill>
                <a:effectLst>
                  <a:outerShdw blurRad="25400" algn="tl" rotWithShape="0">
                    <a:srgbClr val="000000">
                      <a:alpha val="43000"/>
                    </a:srgbClr>
                  </a:outerShdw>
                </a:effectLst>
                <a:latin typeface="+mn-lt"/>
                <a:cs typeface="+mn-cs"/>
              </a:rPr>
              <a:t>ACTS 5:1-10</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http://farm5.static.flickr.com/4147/5043961360_fd7a3c83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545" y="380999"/>
            <a:ext cx="4815455" cy="65003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288888" y="6103203"/>
            <a:ext cx="4855112" cy="830997"/>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Ananias &amp;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Saphira</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sp>
        <p:nvSpPr>
          <p:cNvPr id="4" name="Rectangle 3"/>
          <p:cNvSpPr/>
          <p:nvPr/>
        </p:nvSpPr>
        <p:spPr>
          <a:xfrm>
            <a:off x="245921" y="-76200"/>
            <a:ext cx="8165249" cy="1200329"/>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The Fear of the Lord!</a:t>
            </a:r>
          </a:p>
        </p:txBody>
      </p:sp>
      <p:sp>
        <p:nvSpPr>
          <p:cNvPr id="3" name="Rectangle 2"/>
          <p:cNvSpPr/>
          <p:nvPr/>
        </p:nvSpPr>
        <p:spPr>
          <a:xfrm>
            <a:off x="28575" y="990600"/>
            <a:ext cx="4391025" cy="578619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just" fontAlgn="auto">
              <a:lnSpc>
                <a:spcPts val="3700"/>
              </a:lnSpc>
              <a:spcBef>
                <a:spcPts val="0"/>
              </a:spcBef>
              <a:spcAft>
                <a:spcPts val="0"/>
              </a:spcAft>
              <a:defRPr/>
            </a:pPr>
            <a:r>
              <a:rPr lang="en-US" sz="3200" b="1" spc="150" dirty="0">
                <a:ln w="11430"/>
                <a:solidFill>
                  <a:srgbClr val="F8F8F8"/>
                </a:solidFill>
                <a:effectLst>
                  <a:outerShdw blurRad="25400" algn="tl" rotWithShape="0">
                    <a:srgbClr val="000000">
                      <a:alpha val="43000"/>
                    </a:srgbClr>
                  </a:outerShdw>
                </a:effectLst>
                <a:latin typeface="+mn-lt"/>
                <a:cs typeface="+mn-cs"/>
              </a:rPr>
              <a:t>but brought the rest and put it at the apostles' feet. Then Peter said, "Ananias, how is it that satan has so filled your heart that you have lied to the Holy Spirit and have kept for yourself some of the money you received for the land?   </a:t>
            </a:r>
          </a:p>
        </p:txBody>
      </p:sp>
      <p:sp>
        <p:nvSpPr>
          <p:cNvPr id="5" name="Rectangle 4"/>
          <p:cNvSpPr/>
          <p:nvPr/>
        </p:nvSpPr>
        <p:spPr>
          <a:xfrm>
            <a:off x="6477000" y="990600"/>
            <a:ext cx="2420938" cy="479425"/>
          </a:xfrm>
          <a:prstGeom prst="rect">
            <a:avLst/>
          </a:prstGeom>
        </p:spPr>
        <p:txBody>
          <a:bodyPr wrap="none">
            <a:spAutoFit/>
          </a:bodyPr>
          <a:lstStyle/>
          <a:p>
            <a:pPr algn="just" fontAlgn="auto">
              <a:lnSpc>
                <a:spcPts val="2900"/>
              </a:lnSpc>
              <a:spcBef>
                <a:spcPts val="0"/>
              </a:spcBef>
              <a:spcAft>
                <a:spcPts val="0"/>
              </a:spcAft>
              <a:defRPr/>
            </a:pPr>
            <a:r>
              <a:rPr lang="en-US" sz="3200" b="1" spc="150" dirty="0">
                <a:ln w="11430"/>
                <a:solidFill>
                  <a:srgbClr val="F8F8F8"/>
                </a:solidFill>
                <a:effectLst>
                  <a:outerShdw blurRad="25400" algn="tl" rotWithShape="0">
                    <a:srgbClr val="000000">
                      <a:alpha val="43000"/>
                    </a:srgbClr>
                  </a:outerShdw>
                </a:effectLst>
                <a:latin typeface="+mn-lt"/>
                <a:cs typeface="+mn-cs"/>
              </a:rPr>
              <a:t>ACTS 5:1-10</a:t>
            </a:r>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http://farm5.static.flickr.com/4147/5043961360_fd7a3c83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545" y="380999"/>
            <a:ext cx="4815455" cy="65003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288888" y="6103203"/>
            <a:ext cx="4855112" cy="830997"/>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Ananias &amp;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Saphira</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sp>
        <p:nvSpPr>
          <p:cNvPr id="4" name="Rectangle 3"/>
          <p:cNvSpPr/>
          <p:nvPr/>
        </p:nvSpPr>
        <p:spPr>
          <a:xfrm>
            <a:off x="245921" y="-76200"/>
            <a:ext cx="8165249" cy="1200329"/>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The Fear of the Lord!</a:t>
            </a:r>
          </a:p>
        </p:txBody>
      </p:sp>
      <p:sp>
        <p:nvSpPr>
          <p:cNvPr id="3" name="Rectangle 2"/>
          <p:cNvSpPr/>
          <p:nvPr/>
        </p:nvSpPr>
        <p:spPr>
          <a:xfrm>
            <a:off x="28575" y="990600"/>
            <a:ext cx="4391025" cy="5843266"/>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just" fontAlgn="auto">
              <a:lnSpc>
                <a:spcPts val="3200"/>
              </a:lnSpc>
              <a:spcBef>
                <a:spcPts val="0"/>
              </a:spcBef>
              <a:spcAft>
                <a:spcPts val="0"/>
              </a:spcAft>
              <a:defRPr/>
            </a:pPr>
            <a:r>
              <a:rPr lang="en-US" sz="3200" b="1" spc="150" dirty="0">
                <a:ln w="11430"/>
                <a:solidFill>
                  <a:srgbClr val="F8F8F8"/>
                </a:solidFill>
                <a:effectLst>
                  <a:outerShdw blurRad="25400" algn="tl" rotWithShape="0">
                    <a:srgbClr val="000000">
                      <a:alpha val="43000"/>
                    </a:srgbClr>
                  </a:outerShdw>
                </a:effectLst>
                <a:latin typeface="+mn-lt"/>
                <a:cs typeface="+mn-cs"/>
              </a:rPr>
              <a:t>What made you think of doing such a thing? You have not lied just to man, but to God.” When Ananias heard this, he fell down and died. And great fear seized all who heard what had happened.  Then some young men came forward, wrapped up his body, and carried him out and buried him.</a:t>
            </a:r>
          </a:p>
        </p:txBody>
      </p:sp>
      <p:sp>
        <p:nvSpPr>
          <p:cNvPr id="6" name="Rectangle 5"/>
          <p:cNvSpPr/>
          <p:nvPr/>
        </p:nvSpPr>
        <p:spPr>
          <a:xfrm>
            <a:off x="6477000" y="990600"/>
            <a:ext cx="2420938" cy="479425"/>
          </a:xfrm>
          <a:prstGeom prst="rect">
            <a:avLst/>
          </a:prstGeom>
        </p:spPr>
        <p:txBody>
          <a:bodyPr wrap="none">
            <a:spAutoFit/>
          </a:bodyPr>
          <a:lstStyle/>
          <a:p>
            <a:pPr algn="just" fontAlgn="auto">
              <a:lnSpc>
                <a:spcPts val="2900"/>
              </a:lnSpc>
              <a:spcBef>
                <a:spcPts val="0"/>
              </a:spcBef>
              <a:spcAft>
                <a:spcPts val="0"/>
              </a:spcAft>
              <a:defRPr/>
            </a:pPr>
            <a:r>
              <a:rPr lang="en-US" sz="3200" b="1" spc="150" dirty="0">
                <a:ln w="11430"/>
                <a:solidFill>
                  <a:srgbClr val="F8F8F8"/>
                </a:solidFill>
                <a:effectLst>
                  <a:outerShdw blurRad="25400" algn="tl" rotWithShape="0">
                    <a:srgbClr val="000000">
                      <a:alpha val="43000"/>
                    </a:srgbClr>
                  </a:outerShdw>
                </a:effectLst>
                <a:latin typeface="+mn-lt"/>
                <a:cs typeface="+mn-cs"/>
              </a:rPr>
              <a:t>ACTS 5:1-10</a:t>
            </a:r>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http://farm5.static.flickr.com/4147/5043961360_fd7a3c83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545" y="380999"/>
            <a:ext cx="4815455" cy="65003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288888" y="6103203"/>
            <a:ext cx="4855112" cy="830997"/>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defRPr/>
            </a:pP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Ananias &amp;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Saphira</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sp>
        <p:nvSpPr>
          <p:cNvPr id="4" name="Rectangle 3"/>
          <p:cNvSpPr/>
          <p:nvPr/>
        </p:nvSpPr>
        <p:spPr>
          <a:xfrm>
            <a:off x="245921" y="-76200"/>
            <a:ext cx="8165249" cy="1200329"/>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defRPr/>
            </a:pP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The Fear of the Lord!</a:t>
            </a:r>
          </a:p>
        </p:txBody>
      </p:sp>
      <p:sp>
        <p:nvSpPr>
          <p:cNvPr id="3" name="Rectangle 2"/>
          <p:cNvSpPr/>
          <p:nvPr/>
        </p:nvSpPr>
        <p:spPr>
          <a:xfrm>
            <a:off x="28575" y="990600"/>
            <a:ext cx="4391025" cy="6017032"/>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lnSpc>
                <a:spcPts val="4100"/>
              </a:lnSpc>
              <a:spcBef>
                <a:spcPts val="0"/>
              </a:spcBef>
              <a:spcAft>
                <a:spcPts val="0"/>
              </a:spcAft>
              <a:defRPr/>
            </a:pPr>
            <a:r>
              <a:rPr lang="en-US" sz="3600" b="1" spc="150" dirty="0">
                <a:ln w="11430"/>
                <a:solidFill>
                  <a:srgbClr val="F8F8F8"/>
                </a:solidFill>
                <a:effectLst>
                  <a:outerShdw blurRad="25400" algn="tl" rotWithShape="0">
                    <a:srgbClr val="000000">
                      <a:alpha val="43000"/>
                    </a:srgbClr>
                  </a:outerShdw>
                </a:effectLst>
                <a:latin typeface="+mn-lt"/>
                <a:cs typeface="+mn-cs"/>
              </a:rPr>
              <a:t>About three hours later his wife came in, not knowing what had happened. Peter asked her, “Tell me, is this the price you and Ananias got for the land?”   “Yes,” she said, “that is the price.”</a:t>
            </a:r>
          </a:p>
        </p:txBody>
      </p:sp>
      <p:sp>
        <p:nvSpPr>
          <p:cNvPr id="6" name="Rectangle 5"/>
          <p:cNvSpPr/>
          <p:nvPr/>
        </p:nvSpPr>
        <p:spPr>
          <a:xfrm>
            <a:off x="6405563" y="990600"/>
            <a:ext cx="2420937" cy="479425"/>
          </a:xfrm>
          <a:prstGeom prst="rect">
            <a:avLst/>
          </a:prstGeom>
        </p:spPr>
        <p:txBody>
          <a:bodyPr wrap="none">
            <a:spAutoFit/>
          </a:bodyPr>
          <a:lstStyle/>
          <a:p>
            <a:pPr fontAlgn="auto">
              <a:lnSpc>
                <a:spcPts val="2900"/>
              </a:lnSpc>
              <a:spcBef>
                <a:spcPts val="0"/>
              </a:spcBef>
              <a:spcAft>
                <a:spcPts val="0"/>
              </a:spcAft>
              <a:defRPr/>
            </a:pPr>
            <a:r>
              <a:rPr lang="en-US" sz="3200" b="1" spc="150" dirty="0">
                <a:ln w="11430"/>
                <a:solidFill>
                  <a:srgbClr val="F8F8F8"/>
                </a:solidFill>
                <a:effectLst>
                  <a:outerShdw blurRad="25400" algn="tl" rotWithShape="0">
                    <a:srgbClr val="000000">
                      <a:alpha val="43000"/>
                    </a:srgbClr>
                  </a:outerShdw>
                </a:effectLst>
                <a:latin typeface="+mn-lt"/>
                <a:cs typeface="+mn-cs"/>
              </a:rPr>
              <a:t>ACTS 5:1-10</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http://farm5.static.flickr.com/4147/5043961360_fd7a3c83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545" y="380999"/>
            <a:ext cx="4815455" cy="65003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288888" y="6103203"/>
            <a:ext cx="4855112" cy="830997"/>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Ananias &amp;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Saphira</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sp>
        <p:nvSpPr>
          <p:cNvPr id="4" name="Rectangle 3"/>
          <p:cNvSpPr/>
          <p:nvPr/>
        </p:nvSpPr>
        <p:spPr>
          <a:xfrm>
            <a:off x="245921" y="-76200"/>
            <a:ext cx="8165249" cy="1200329"/>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The Fear of the Lord!</a:t>
            </a:r>
          </a:p>
        </p:txBody>
      </p:sp>
      <p:sp>
        <p:nvSpPr>
          <p:cNvPr id="3" name="Rectangle 2"/>
          <p:cNvSpPr/>
          <p:nvPr/>
        </p:nvSpPr>
        <p:spPr>
          <a:xfrm>
            <a:off x="28575" y="990600"/>
            <a:ext cx="4391025" cy="5742085"/>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lnSpc>
                <a:spcPts val="4000"/>
              </a:lnSpc>
              <a:spcBef>
                <a:spcPts val="0"/>
              </a:spcBef>
              <a:spcAft>
                <a:spcPts val="0"/>
              </a:spcAft>
              <a:defRPr/>
            </a:pPr>
            <a:r>
              <a:rPr lang="en-US" sz="4000" b="1" spc="150" dirty="0">
                <a:ln w="11430"/>
                <a:solidFill>
                  <a:srgbClr val="F8F8F8"/>
                </a:solidFill>
                <a:effectLst>
                  <a:outerShdw blurRad="25400" algn="tl" rotWithShape="0">
                    <a:srgbClr val="000000">
                      <a:alpha val="43000"/>
                    </a:srgbClr>
                  </a:outerShdw>
                </a:effectLst>
                <a:latin typeface="+mn-lt"/>
                <a:cs typeface="+mn-cs"/>
              </a:rPr>
              <a:t>Peter said to her, “How could you conspire to test the Spirit of the Lord? Listen! The feet of the men who buried your husband are at the door, and they will carry you out also.”</a:t>
            </a:r>
          </a:p>
        </p:txBody>
      </p:sp>
      <p:sp>
        <p:nvSpPr>
          <p:cNvPr id="6" name="Rectangle 5"/>
          <p:cNvSpPr/>
          <p:nvPr/>
        </p:nvSpPr>
        <p:spPr>
          <a:xfrm>
            <a:off x="6477000" y="990600"/>
            <a:ext cx="2420938" cy="479425"/>
          </a:xfrm>
          <a:prstGeom prst="rect">
            <a:avLst/>
          </a:prstGeom>
        </p:spPr>
        <p:txBody>
          <a:bodyPr wrap="none">
            <a:spAutoFit/>
          </a:bodyPr>
          <a:lstStyle/>
          <a:p>
            <a:pPr algn="just" fontAlgn="auto">
              <a:lnSpc>
                <a:spcPts val="2900"/>
              </a:lnSpc>
              <a:spcBef>
                <a:spcPts val="0"/>
              </a:spcBef>
              <a:spcAft>
                <a:spcPts val="0"/>
              </a:spcAft>
              <a:defRPr/>
            </a:pPr>
            <a:r>
              <a:rPr lang="en-US" sz="3200" b="1" spc="150" dirty="0">
                <a:ln w="11430"/>
                <a:solidFill>
                  <a:srgbClr val="F8F8F8"/>
                </a:solidFill>
                <a:effectLst>
                  <a:outerShdw blurRad="25400" algn="tl" rotWithShape="0">
                    <a:srgbClr val="000000">
                      <a:alpha val="43000"/>
                    </a:srgbClr>
                  </a:outerShdw>
                </a:effectLst>
                <a:latin typeface="+mn-lt"/>
                <a:cs typeface="+mn-cs"/>
              </a:rPr>
              <a:t>ACTS 5:1-10</a:t>
            </a: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http://farm5.static.flickr.com/4147/5043961360_fd7a3c83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545" y="380999"/>
            <a:ext cx="4815455" cy="65003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288888" y="6103203"/>
            <a:ext cx="4855112" cy="830997"/>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Ananias &amp; </a:t>
            </a:r>
            <a:r>
              <a:rPr lang="en-US" sz="48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Saphira</a:t>
            </a:r>
            <a:endParaRPr lang="en-US" sz="4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endParaRPr>
          </a:p>
        </p:txBody>
      </p:sp>
      <p:sp>
        <p:nvSpPr>
          <p:cNvPr id="4" name="Rectangle 3"/>
          <p:cNvSpPr/>
          <p:nvPr/>
        </p:nvSpPr>
        <p:spPr>
          <a:xfrm>
            <a:off x="245921" y="-76200"/>
            <a:ext cx="8165249" cy="1200329"/>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n-lt"/>
                <a:cs typeface="+mn-cs"/>
              </a:rPr>
              <a:t>The Fear of the Lord!</a:t>
            </a:r>
          </a:p>
        </p:txBody>
      </p:sp>
      <p:sp>
        <p:nvSpPr>
          <p:cNvPr id="3" name="Rectangle 2"/>
          <p:cNvSpPr/>
          <p:nvPr/>
        </p:nvSpPr>
        <p:spPr>
          <a:xfrm>
            <a:off x="28575" y="990600"/>
            <a:ext cx="4391025" cy="5863144"/>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fontAlgn="auto">
              <a:lnSpc>
                <a:spcPts val="4500"/>
              </a:lnSpc>
              <a:spcBef>
                <a:spcPts val="0"/>
              </a:spcBef>
              <a:spcAft>
                <a:spcPts val="0"/>
              </a:spcAft>
              <a:defRPr/>
            </a:pPr>
            <a:r>
              <a:rPr lang="en-US" sz="4000" b="1" spc="150" dirty="0">
                <a:ln w="11430"/>
                <a:solidFill>
                  <a:srgbClr val="F8F8F8"/>
                </a:solidFill>
                <a:effectLst>
                  <a:outerShdw blurRad="25400" algn="tl" rotWithShape="0">
                    <a:srgbClr val="000000">
                      <a:alpha val="43000"/>
                    </a:srgbClr>
                  </a:outerShdw>
                </a:effectLst>
                <a:latin typeface="+mn-lt"/>
                <a:cs typeface="+mn-cs"/>
              </a:rPr>
              <a:t>At that moment she fell down at his feet and died. Then the young men came in and, finding her dead, carried her out and buried her </a:t>
            </a:r>
          </a:p>
          <a:p>
            <a:pPr fontAlgn="auto">
              <a:lnSpc>
                <a:spcPts val="4500"/>
              </a:lnSpc>
              <a:spcBef>
                <a:spcPts val="0"/>
              </a:spcBef>
              <a:spcAft>
                <a:spcPts val="0"/>
              </a:spcAft>
              <a:defRPr/>
            </a:pPr>
            <a:r>
              <a:rPr lang="en-US" sz="4000" b="1" spc="150" dirty="0">
                <a:ln w="11430"/>
                <a:solidFill>
                  <a:srgbClr val="F8F8F8"/>
                </a:solidFill>
                <a:effectLst>
                  <a:outerShdw blurRad="25400" algn="tl" rotWithShape="0">
                    <a:srgbClr val="000000">
                      <a:alpha val="43000"/>
                    </a:srgbClr>
                  </a:outerShdw>
                </a:effectLst>
                <a:latin typeface="+mn-lt"/>
                <a:cs typeface="+mn-cs"/>
              </a:rPr>
              <a:t>beside her husband.</a:t>
            </a:r>
          </a:p>
        </p:txBody>
      </p:sp>
      <p:sp>
        <p:nvSpPr>
          <p:cNvPr id="6" name="Rectangle 5"/>
          <p:cNvSpPr/>
          <p:nvPr/>
        </p:nvSpPr>
        <p:spPr>
          <a:xfrm>
            <a:off x="6477000" y="990600"/>
            <a:ext cx="2420938" cy="479425"/>
          </a:xfrm>
          <a:prstGeom prst="rect">
            <a:avLst/>
          </a:prstGeom>
        </p:spPr>
        <p:txBody>
          <a:bodyPr wrap="none">
            <a:spAutoFit/>
          </a:bodyPr>
          <a:lstStyle/>
          <a:p>
            <a:pPr algn="just" fontAlgn="auto">
              <a:lnSpc>
                <a:spcPts val="2900"/>
              </a:lnSpc>
              <a:spcBef>
                <a:spcPts val="0"/>
              </a:spcBef>
              <a:spcAft>
                <a:spcPts val="0"/>
              </a:spcAft>
              <a:defRPr/>
            </a:pPr>
            <a:r>
              <a:rPr lang="en-US" sz="3200" b="1" spc="150" dirty="0">
                <a:ln w="11430"/>
                <a:solidFill>
                  <a:srgbClr val="F8F8F8"/>
                </a:solidFill>
                <a:effectLst>
                  <a:outerShdw blurRad="25400" algn="tl" rotWithShape="0">
                    <a:srgbClr val="000000">
                      <a:alpha val="43000"/>
                    </a:srgbClr>
                  </a:outerShdw>
                </a:effectLst>
                <a:latin typeface="+mn-lt"/>
                <a:cs typeface="+mn-cs"/>
              </a:rPr>
              <a:t>ACTS 5:1-10</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7650" name="Picture 2" descr="http://riverdaughter.files.wordpress.com/2010/04/talk_to_the_hand_-_b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20763"/>
            <a:ext cx="5105400" cy="583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http://2.bp.blogspot.com/_QD6oyTXEDEw/TR8FsD6gHqI/AAAAAAAAAQg/qA8LDHlfHL8/s1600/talk%2Bto%2Bthe%2Bha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294150"/>
            <a:ext cx="5638800" cy="640205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655835" y="-152400"/>
            <a:ext cx="7832337" cy="144655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Talk to the Hand</a:t>
            </a:r>
          </a:p>
        </p:txBody>
      </p:sp>
      <p:sp>
        <p:nvSpPr>
          <p:cNvPr id="5" name="Rectangle 4"/>
          <p:cNvSpPr/>
          <p:nvPr/>
        </p:nvSpPr>
        <p:spPr>
          <a:xfrm>
            <a:off x="-1621" y="914400"/>
            <a:ext cx="9147249" cy="923330"/>
          </a:xfrm>
          <a:prstGeom prst="rect">
            <a:avLst/>
          </a:prstGeom>
          <a:noFill/>
        </p:spPr>
        <p:txBody>
          <a:bodyPr wrap="none">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People that won’t listen to God</a:t>
            </a:r>
          </a:p>
        </p:txBody>
      </p:sp>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838200"/>
            <a:ext cx="6019800" cy="6019800"/>
          </a:xfrm>
          <a:prstGeom prst="rect">
            <a:avLst/>
          </a:prstGeom>
          <a:noFill/>
          <a:ln>
            <a:noFill/>
          </a:ln>
          <a:effectLst>
            <a:outerShdw dist="35921" dir="2700000" algn="ctr" rotWithShape="0">
              <a:schemeClr val="bg2"/>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2551" y="0"/>
            <a:ext cx="9389109"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7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5thGrader" pitchFamily="2" charset="0"/>
                <a:cs typeface="+mn-cs"/>
              </a:rPr>
              <a:t>Won’t Listen to God</a:t>
            </a:r>
          </a:p>
        </p:txBody>
      </p:sp>
      <p:sp>
        <p:nvSpPr>
          <p:cNvPr id="28676" name="Rectangle 4"/>
          <p:cNvSpPr>
            <a:spLocks noChangeArrowheads="1"/>
          </p:cNvSpPr>
          <p:nvPr/>
        </p:nvSpPr>
        <p:spPr bwMode="auto">
          <a:xfrm>
            <a:off x="0" y="914400"/>
            <a:ext cx="79248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3800"/>
              </a:lnSpc>
            </a:pPr>
            <a:r>
              <a:rPr lang="en-US" sz="4000"/>
              <a:t>... a prophet said to his companion, "Strike me with your</a:t>
            </a:r>
          </a:p>
          <a:p>
            <a:pPr>
              <a:lnSpc>
                <a:spcPts val="3800"/>
              </a:lnSpc>
            </a:pPr>
            <a:r>
              <a:rPr lang="en-US" sz="4000"/>
              <a:t>weapon," but the man</a:t>
            </a:r>
          </a:p>
          <a:p>
            <a:pPr>
              <a:lnSpc>
                <a:spcPts val="3800"/>
              </a:lnSpc>
            </a:pPr>
            <a:r>
              <a:rPr lang="en-US" sz="4000"/>
              <a:t>refused. So the prophet</a:t>
            </a:r>
          </a:p>
          <a:p>
            <a:pPr>
              <a:lnSpc>
                <a:spcPts val="3800"/>
              </a:lnSpc>
            </a:pPr>
            <a:r>
              <a:rPr lang="en-US" sz="4000"/>
              <a:t>said, "</a:t>
            </a:r>
            <a:r>
              <a:rPr lang="en-US" sz="4000" i="1" u="sng"/>
              <a:t>Because you have</a:t>
            </a:r>
          </a:p>
          <a:p>
            <a:pPr>
              <a:lnSpc>
                <a:spcPts val="3800"/>
              </a:lnSpc>
            </a:pPr>
            <a:r>
              <a:rPr lang="en-US" sz="4000" i="1" u="sng"/>
              <a:t>not obeyed the LORD,</a:t>
            </a:r>
          </a:p>
          <a:p>
            <a:pPr>
              <a:lnSpc>
                <a:spcPts val="3800"/>
              </a:lnSpc>
            </a:pPr>
            <a:r>
              <a:rPr lang="en-US" sz="4000" i="1" u="sng"/>
              <a:t>as soon as you leave</a:t>
            </a:r>
          </a:p>
          <a:p>
            <a:pPr>
              <a:lnSpc>
                <a:spcPts val="3800"/>
              </a:lnSpc>
            </a:pPr>
            <a:r>
              <a:rPr lang="en-US" sz="4000" i="1" u="sng"/>
              <a:t>me a lion will kill</a:t>
            </a:r>
          </a:p>
          <a:p>
            <a:pPr>
              <a:lnSpc>
                <a:spcPts val="3800"/>
              </a:lnSpc>
            </a:pPr>
            <a:r>
              <a:rPr lang="en-US" sz="4000" i="1" u="sng"/>
              <a:t>you.</a:t>
            </a:r>
            <a:r>
              <a:rPr lang="en-US" sz="4000"/>
              <a:t>" And after</a:t>
            </a:r>
          </a:p>
          <a:p>
            <a:pPr>
              <a:lnSpc>
                <a:spcPts val="3800"/>
              </a:lnSpc>
            </a:pPr>
            <a:r>
              <a:rPr lang="en-US" sz="4000"/>
              <a:t>the man went</a:t>
            </a:r>
          </a:p>
          <a:p>
            <a:pPr>
              <a:lnSpc>
                <a:spcPts val="3800"/>
              </a:lnSpc>
            </a:pPr>
            <a:r>
              <a:rPr lang="en-US" sz="4000"/>
              <a:t>away, a lion</a:t>
            </a:r>
          </a:p>
          <a:p>
            <a:pPr>
              <a:lnSpc>
                <a:spcPts val="3800"/>
              </a:lnSpc>
            </a:pPr>
            <a:r>
              <a:rPr lang="en-US" sz="4000"/>
              <a:t>found him and killed him.</a:t>
            </a:r>
          </a:p>
        </p:txBody>
      </p:sp>
      <p:sp>
        <p:nvSpPr>
          <p:cNvPr id="7" name="Rectangle 6"/>
          <p:cNvSpPr/>
          <p:nvPr/>
        </p:nvSpPr>
        <p:spPr>
          <a:xfrm>
            <a:off x="7146828" y="1371600"/>
            <a:ext cx="2040943" cy="1323439"/>
          </a:xfrm>
          <a:prstGeom prst="rect">
            <a:avLst/>
          </a:prstGeom>
          <a:noFill/>
        </p:spPr>
        <p:txBody>
          <a:bodyPr wrap="none">
            <a:spAutoFit/>
          </a:bodyPr>
          <a:lstStyle/>
          <a:p>
            <a:pPr algn="ctr" fontAlgn="auto">
              <a:spcBef>
                <a:spcPts val="0"/>
              </a:spcBef>
              <a:spcAft>
                <a:spcPts val="0"/>
              </a:spcAft>
              <a:defRPr/>
            </a:pP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1 Kings</a:t>
            </a:r>
            <a:b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b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20:35-36</a:t>
            </a: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b="10001"/>
          <a:stretch>
            <a:fillRect/>
          </a:stretch>
        </p:blipFill>
        <p:spPr bwMode="auto">
          <a:xfrm>
            <a:off x="7938" y="2879725"/>
            <a:ext cx="9136062" cy="397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36063" cy="28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0" name="Rectangle 7"/>
          <p:cNvSpPr>
            <a:spLocks noChangeArrowheads="1"/>
          </p:cNvSpPr>
          <p:nvPr/>
        </p:nvSpPr>
        <p:spPr bwMode="auto">
          <a:xfrm>
            <a:off x="0" y="960438"/>
            <a:ext cx="9147175"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4300"/>
              </a:lnSpc>
            </a:pPr>
            <a:r>
              <a:rPr lang="en-US" sz="4400"/>
              <a:t>His advisers and his wife Zeresh said to him,(Haman) "Since Mordecai, before whom your downfall has started, is of Jewish origin, you cannot stand against him--you will</a:t>
            </a:r>
          </a:p>
          <a:p>
            <a:pPr>
              <a:lnSpc>
                <a:spcPts val="4300"/>
              </a:lnSpc>
            </a:pPr>
            <a:r>
              <a:rPr lang="en-US" sz="4400"/>
              <a:t>surely come</a:t>
            </a:r>
          </a:p>
          <a:p>
            <a:pPr>
              <a:lnSpc>
                <a:spcPts val="4300"/>
              </a:lnSpc>
            </a:pPr>
            <a:r>
              <a:rPr lang="en-US" sz="4400"/>
              <a:t>to ruin!"</a:t>
            </a:r>
          </a:p>
        </p:txBody>
      </p:sp>
      <p:sp>
        <p:nvSpPr>
          <p:cNvPr id="9" name="Rectangle 8"/>
          <p:cNvSpPr/>
          <p:nvPr/>
        </p:nvSpPr>
        <p:spPr>
          <a:xfrm>
            <a:off x="6629400" y="3198674"/>
            <a:ext cx="2344873" cy="1754326"/>
          </a:xfrm>
          <a:prstGeom prst="rect">
            <a:avLst/>
          </a:prstGeom>
          <a:noFill/>
        </p:spPr>
        <p:txBody>
          <a:bodyPr wrap="none">
            <a:spAutoFit/>
          </a:bodyPr>
          <a:lstStyle/>
          <a:p>
            <a:pPr algn="ctr" fontAlgn="auto">
              <a:spcBef>
                <a:spcPts val="0"/>
              </a:spcBef>
              <a:spcAft>
                <a:spcPts val="0"/>
              </a:spcAft>
              <a:defRPr/>
            </a:pP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Esther</a:t>
            </a:r>
            <a:b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b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6:13</a:t>
            </a:r>
          </a:p>
        </p:txBody>
      </p:sp>
      <p:sp>
        <p:nvSpPr>
          <p:cNvPr id="10" name="Rectangle 9"/>
          <p:cNvSpPr/>
          <p:nvPr/>
        </p:nvSpPr>
        <p:spPr>
          <a:xfrm>
            <a:off x="-122551" y="0"/>
            <a:ext cx="9389109"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7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5thGrader" pitchFamily="2" charset="0"/>
                <a:cs typeface="+mn-cs"/>
              </a:rPr>
              <a:t>Won’t Listen to God</a:t>
            </a: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30722" name="Picture 3" descr="http://29.media.tumblr.com/VlCBJ2c9djjb219n3vCqEt1Ao1_400.jpg"/>
          <p:cNvPicPr>
            <a:picLocks noChangeAspect="1" noChangeArrowheads="1"/>
          </p:cNvPicPr>
          <p:nvPr/>
        </p:nvPicPr>
        <p:blipFill>
          <a:blip r:embed="rId3" cstate="print">
            <a:extLst>
              <a:ext uri="{28A0092B-C50C-407E-A947-70E740481C1C}">
                <a14:useLocalDpi xmlns:a14="http://schemas.microsoft.com/office/drawing/2010/main" val="0"/>
              </a:ext>
            </a:extLst>
          </a:blip>
          <a:srcRect r="9216"/>
          <a:stretch>
            <a:fillRect/>
          </a:stretch>
        </p:blipFill>
        <p:spPr bwMode="auto">
          <a:xfrm>
            <a:off x="6248400" y="2800350"/>
            <a:ext cx="28194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2551" y="0"/>
            <a:ext cx="9389109"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7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5thGrader" pitchFamily="2" charset="0"/>
                <a:cs typeface="+mn-cs"/>
              </a:rPr>
              <a:t>Won’t Listen to God</a:t>
            </a:r>
          </a:p>
        </p:txBody>
      </p:sp>
      <p:sp>
        <p:nvSpPr>
          <p:cNvPr id="30724" name="Rectangle 7"/>
          <p:cNvSpPr>
            <a:spLocks noChangeArrowheads="1"/>
          </p:cNvSpPr>
          <p:nvPr/>
        </p:nvSpPr>
        <p:spPr bwMode="auto">
          <a:xfrm>
            <a:off x="152400" y="990600"/>
            <a:ext cx="88392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3700"/>
              </a:lnSpc>
            </a:pPr>
            <a:r>
              <a:rPr lang="en-US" sz="4000"/>
              <a:t>Then the prophet Hananiah took the yoke off the neck of the prophet Jeremiah and broke it, &amp; said, “This is what the LORD says: ‘In the same way I will break the yoke of Nebuchadnezzar king</a:t>
            </a:r>
          </a:p>
          <a:p>
            <a:pPr>
              <a:lnSpc>
                <a:spcPts val="3700"/>
              </a:lnSpc>
            </a:pPr>
            <a:r>
              <a:rPr lang="en-US" sz="4000"/>
              <a:t>of Babylon off the neck of all</a:t>
            </a:r>
          </a:p>
          <a:p>
            <a:pPr>
              <a:lnSpc>
                <a:spcPts val="3700"/>
              </a:lnSpc>
            </a:pPr>
            <a:r>
              <a:rPr lang="en-US" sz="4000"/>
              <a:t>the nations within two years.’</a:t>
            </a:r>
          </a:p>
          <a:p>
            <a:pPr>
              <a:lnSpc>
                <a:spcPts val="3700"/>
              </a:lnSpc>
            </a:pPr>
            <a:r>
              <a:rPr lang="en-US" sz="4000"/>
              <a:t>...After the prophet Hananiah</a:t>
            </a:r>
          </a:p>
          <a:p>
            <a:pPr>
              <a:lnSpc>
                <a:spcPts val="3700"/>
              </a:lnSpc>
            </a:pPr>
            <a:r>
              <a:rPr lang="en-US" sz="4000"/>
              <a:t>had broken the yoke off the neck</a:t>
            </a:r>
          </a:p>
          <a:p>
            <a:pPr>
              <a:lnSpc>
                <a:spcPts val="3700"/>
              </a:lnSpc>
            </a:pPr>
            <a:r>
              <a:rPr lang="en-US" sz="4000"/>
              <a:t>of the prophet Jeremiah, the</a:t>
            </a:r>
          </a:p>
          <a:p>
            <a:pPr>
              <a:lnSpc>
                <a:spcPts val="3700"/>
              </a:lnSpc>
            </a:pPr>
            <a:r>
              <a:rPr lang="en-US" sz="4000"/>
              <a:t>word of the LORD came to</a:t>
            </a:r>
          </a:p>
          <a:p>
            <a:pPr>
              <a:lnSpc>
                <a:spcPts val="3700"/>
              </a:lnSpc>
            </a:pPr>
            <a:r>
              <a:rPr lang="en-US" sz="4000"/>
              <a:t>Jeremiah:</a:t>
            </a:r>
          </a:p>
        </p:txBody>
      </p:sp>
      <p:sp>
        <p:nvSpPr>
          <p:cNvPr id="9" name="Rectangle 8"/>
          <p:cNvSpPr/>
          <p:nvPr/>
        </p:nvSpPr>
        <p:spPr>
          <a:xfrm>
            <a:off x="2365978" y="5943600"/>
            <a:ext cx="3653822" cy="92333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fontAlgn="auto">
              <a:spcBef>
                <a:spcPts val="0"/>
              </a:spcBef>
              <a:spcAft>
                <a:spcPts val="0"/>
              </a:spcAft>
              <a:defRPr/>
            </a:pPr>
            <a:r>
              <a:rPr lang="en-US" sz="5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mn-lt"/>
                <a:cs typeface="+mn-cs"/>
              </a:rPr>
              <a:t>Jeremiah 28</a:t>
            </a: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11713" t="8929" r="9048" b="31548"/>
          <a:stretch>
            <a:fillRect/>
          </a:stretch>
        </p:blipFill>
        <p:spPr bwMode="auto">
          <a:xfrm>
            <a:off x="0" y="0"/>
            <a:ext cx="91297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31746" name="Picture 3" descr="http://29.media.tumblr.com/VlCBJ2c9djjb219n3vCqEt1Ao1_400.jpg"/>
          <p:cNvPicPr>
            <a:picLocks noChangeAspect="1" noChangeArrowheads="1"/>
          </p:cNvPicPr>
          <p:nvPr/>
        </p:nvPicPr>
        <p:blipFill>
          <a:blip r:embed="rId3" cstate="print">
            <a:extLst>
              <a:ext uri="{28A0092B-C50C-407E-A947-70E740481C1C}">
                <a14:useLocalDpi xmlns:a14="http://schemas.microsoft.com/office/drawing/2010/main" val="0"/>
              </a:ext>
            </a:extLst>
          </a:blip>
          <a:srcRect r="9216"/>
          <a:stretch>
            <a:fillRect/>
          </a:stretch>
        </p:blipFill>
        <p:spPr bwMode="auto">
          <a:xfrm>
            <a:off x="6248400" y="2838450"/>
            <a:ext cx="28194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2551" y="0"/>
            <a:ext cx="9389109"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7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5thGrader" pitchFamily="2" charset="0"/>
                <a:cs typeface="+mn-cs"/>
              </a:rPr>
              <a:t>Won’t Listen to God</a:t>
            </a:r>
          </a:p>
        </p:txBody>
      </p:sp>
      <p:sp>
        <p:nvSpPr>
          <p:cNvPr id="31748" name="Rectangle 7"/>
          <p:cNvSpPr>
            <a:spLocks noChangeArrowheads="1"/>
          </p:cNvSpPr>
          <p:nvPr/>
        </p:nvSpPr>
        <p:spPr bwMode="auto">
          <a:xfrm>
            <a:off x="76200" y="990600"/>
            <a:ext cx="8991600"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3700"/>
              </a:lnSpc>
            </a:pPr>
            <a:r>
              <a:rPr lang="en-US" sz="3400"/>
              <a:t>“Go and tell Hananiah, ‘This is what the LORD says: You have broken a wooden yoke, but in its place you will get a yoke of iron…Then the prophet Jeremiah said to Hananiah the prophet, “Listen, Hananiah! The LORD has</a:t>
            </a:r>
          </a:p>
          <a:p>
            <a:pPr>
              <a:lnSpc>
                <a:spcPts val="3700"/>
              </a:lnSpc>
            </a:pPr>
            <a:r>
              <a:rPr lang="en-US" sz="3400"/>
              <a:t>not sent you, yet you have made</a:t>
            </a:r>
          </a:p>
          <a:p>
            <a:pPr>
              <a:lnSpc>
                <a:spcPts val="3700"/>
              </a:lnSpc>
            </a:pPr>
            <a:r>
              <a:rPr lang="en-US" sz="3400"/>
              <a:t>this nation to Trust in lies.</a:t>
            </a:r>
          </a:p>
          <a:p>
            <a:pPr>
              <a:lnSpc>
                <a:spcPts val="3700"/>
              </a:lnSpc>
            </a:pPr>
            <a:r>
              <a:rPr lang="en-US" sz="3400"/>
              <a:t>Therefore this is what the LORD says:</a:t>
            </a:r>
          </a:p>
          <a:p>
            <a:pPr>
              <a:lnSpc>
                <a:spcPts val="3700"/>
              </a:lnSpc>
            </a:pPr>
            <a:r>
              <a:rPr lang="en-US" sz="3400"/>
              <a:t>‘I am about to remove you from the</a:t>
            </a:r>
          </a:p>
          <a:p>
            <a:pPr>
              <a:lnSpc>
                <a:spcPts val="3700"/>
              </a:lnSpc>
            </a:pPr>
            <a:r>
              <a:rPr lang="en-US" sz="3400"/>
              <a:t>face of the earth. This very year you</a:t>
            </a:r>
          </a:p>
          <a:p>
            <a:pPr>
              <a:lnSpc>
                <a:spcPts val="3700"/>
              </a:lnSpc>
            </a:pPr>
            <a:r>
              <a:rPr lang="en-US" sz="3400"/>
              <a:t>are going to die, because you have</a:t>
            </a:r>
          </a:p>
          <a:p>
            <a:pPr>
              <a:lnSpc>
                <a:spcPts val="3700"/>
              </a:lnSpc>
            </a:pPr>
            <a:r>
              <a:rPr lang="en-US" sz="3400"/>
              <a:t>preached rebellion against the LORD.</a:t>
            </a:r>
          </a:p>
        </p:txBody>
      </p:sp>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a:xfrm>
            <a:off x="-122551" y="0"/>
            <a:ext cx="9389109" cy="132343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7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5thGrader" pitchFamily="2" charset="0"/>
                <a:cs typeface="+mn-cs"/>
              </a:rPr>
              <a:t>Won’t Listen to God</a:t>
            </a:r>
          </a:p>
        </p:txBody>
      </p:sp>
      <p:pic>
        <p:nvPicPr>
          <p:cNvPr id="32771" name="Picture 7" descr="http://indianapublicmedia.org/amomentofscience/files/2009/08/cover-ea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425" y="3505200"/>
            <a:ext cx="53625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0" y="914400"/>
            <a:ext cx="9030587" cy="6042680"/>
          </a:xfrm>
          <a:prstGeom prst="rect">
            <a:avLst/>
          </a:prstGeom>
          <a:noFill/>
        </p:spPr>
        <p:txBody>
          <a:bodyPr>
            <a:spAutoFit/>
          </a:bodyPr>
          <a:lstStyle/>
          <a:p>
            <a:pPr fontAlgn="auto">
              <a:lnSpc>
                <a:spcPts val="5800"/>
              </a:lnSpc>
              <a:spcBef>
                <a:spcPts val="0"/>
              </a:spcBef>
              <a:spcAft>
                <a:spcPts val="0"/>
              </a:spcAft>
              <a:defRPr/>
            </a:pPr>
            <a:r>
              <a:rPr lang="en-US" sz="5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Because the people did not listen to Jeremiah, the true prophet, they were more likely to believe in the false one, </a:t>
            </a:r>
            <a:r>
              <a:rPr lang="en-US" sz="55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Hananiah</a:t>
            </a:r>
            <a:r>
              <a:rPr lang="en-US" sz="5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a:t>
            </a:r>
          </a:p>
          <a:p>
            <a:pPr fontAlgn="auto">
              <a:lnSpc>
                <a:spcPts val="5800"/>
              </a:lnSpc>
              <a:spcBef>
                <a:spcPts val="0"/>
              </a:spcBef>
              <a:spcAft>
                <a:spcPts val="0"/>
              </a:spcAft>
              <a:defRPr/>
            </a:pPr>
            <a:r>
              <a:rPr lang="en-US" sz="5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who told them</a:t>
            </a:r>
          </a:p>
          <a:p>
            <a:pPr fontAlgn="auto">
              <a:lnSpc>
                <a:spcPts val="5800"/>
              </a:lnSpc>
              <a:spcBef>
                <a:spcPts val="0"/>
              </a:spcBef>
              <a:spcAft>
                <a:spcPts val="0"/>
              </a:spcAft>
              <a:defRPr/>
            </a:pPr>
            <a:r>
              <a:rPr lang="en-US" sz="5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what they</a:t>
            </a:r>
          </a:p>
          <a:p>
            <a:pPr fontAlgn="auto">
              <a:lnSpc>
                <a:spcPts val="5800"/>
              </a:lnSpc>
              <a:spcBef>
                <a:spcPts val="0"/>
              </a:spcBef>
              <a:spcAft>
                <a:spcPts val="0"/>
              </a:spcAft>
              <a:defRPr/>
            </a:pPr>
            <a:r>
              <a:rPr lang="en-US" sz="5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wanted to hear.</a:t>
            </a:r>
          </a:p>
        </p:txBody>
      </p:sp>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1483" y="5533817"/>
            <a:ext cx="8501045" cy="1400383"/>
          </a:xfrm>
          <a:prstGeom prst="rect">
            <a:avLst/>
          </a:prstGeom>
          <a:noFill/>
        </p:spPr>
        <p:txBody>
          <a:bodyPr wrap="none">
            <a:spAutoFit/>
          </a:bodyPr>
          <a:lstStyle/>
          <a:p>
            <a:pPr algn="ctr">
              <a:defRPr/>
            </a:pPr>
            <a:r>
              <a:rPr lang="en-US" sz="85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KoolKapsDisplay" pitchFamily="2" charset="0"/>
              </a:rPr>
              <a:t>irreverence</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http://pathwayofblessing.files.wordpress.com/2009/04/arkreturns.jpg%3Fw%3D300%26h%3D1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12700"/>
            <a:ext cx="911225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954404" y="12538"/>
            <a:ext cx="2969211" cy="144655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88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Uzzah</a:t>
            </a:r>
            <a:endPar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endParaRPr>
          </a:p>
        </p:txBody>
      </p:sp>
      <p:sp>
        <p:nvSpPr>
          <p:cNvPr id="2" name="Rectangle 1"/>
          <p:cNvSpPr/>
          <p:nvPr/>
        </p:nvSpPr>
        <p:spPr>
          <a:xfrm>
            <a:off x="4973115" y="5960070"/>
            <a:ext cx="4170886" cy="923330"/>
          </a:xfrm>
          <a:prstGeom prst="rect">
            <a:avLst/>
          </a:prstGeom>
          <a:noFill/>
        </p:spPr>
        <p:txBody>
          <a:bodyPr wrap="none">
            <a:spAutoFit/>
          </a:bodyPr>
          <a:lstStyle/>
          <a:p>
            <a:pPr algn="ctr">
              <a:defRPr/>
            </a:pP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 Samuel 6:5</a:t>
            </a: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52400" y="0"/>
            <a:ext cx="8839200" cy="6875280"/>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6600"/>
              </a:lnSpc>
              <a:defRPr/>
            </a:pP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David and all Israel were celebrating before the LORD... When they came to the threshing floor of </a:t>
            </a:r>
            <a:r>
              <a:rPr lang="en-US" sz="6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Nakon</a:t>
            </a: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66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Uzzah</a:t>
            </a: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reached out and took hold of the ark of God, because the oxen stumbled.</a:t>
            </a: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52400" y="0"/>
            <a:ext cx="8839200" cy="6914713"/>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7600"/>
              </a:lnSpc>
              <a:defRPr/>
            </a:pPr>
            <a:r>
              <a:rPr lang="en-US" sz="6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LORD's anger burned against </a:t>
            </a:r>
            <a:r>
              <a:rPr lang="en-US" sz="67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Uzzah</a:t>
            </a:r>
            <a:r>
              <a:rPr lang="en-US" sz="6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because of his irreverent act; therefore God struck him down and he died there beside the ark of God.</a:t>
            </a:r>
          </a:p>
        </p:txBody>
      </p:sp>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http://bibleencyclopedia.com/picturesjpeg/Uzzah's__Death_1193-1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62976" y="12538"/>
            <a:ext cx="4752070"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Perez </a:t>
            </a:r>
            <a:r>
              <a:rPr lang="en-US" sz="7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Uzzah</a:t>
            </a:r>
            <a:endPar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endParaRP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bible-library.com/imgsearchresult?id=ag1iaWJsZS1saWJyYXJ5chALEgdQaWN0dXJlGKqf9wIM"/>
          <p:cNvPicPr>
            <a:picLocks noChangeAspect="1" noChangeArrowheads="1"/>
          </p:cNvPicPr>
          <p:nvPr/>
        </p:nvPicPr>
        <p:blipFill>
          <a:blip r:embed="rId2" cstate="print">
            <a:extLst>
              <a:ext uri="{28A0092B-C50C-407E-A947-70E740481C1C}">
                <a14:useLocalDpi xmlns:a14="http://schemas.microsoft.com/office/drawing/2010/main" val="0"/>
              </a:ext>
            </a:extLst>
          </a:blip>
          <a:srcRect t="6152" b="500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733800" y="-101263"/>
            <a:ext cx="5364290" cy="1200329"/>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72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Leviticus 10:1</a:t>
            </a:r>
          </a:p>
        </p:txBody>
      </p:sp>
      <p:sp>
        <p:nvSpPr>
          <p:cNvPr id="6" name="Rectangle 5"/>
          <p:cNvSpPr/>
          <p:nvPr/>
        </p:nvSpPr>
        <p:spPr>
          <a:xfrm>
            <a:off x="3048000" y="5733871"/>
            <a:ext cx="6240811" cy="1200329"/>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sz="7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Nadab</a:t>
            </a: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&amp; </a:t>
            </a:r>
            <a:r>
              <a:rPr lang="en-US" sz="72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Abihu</a:t>
            </a: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 </a:t>
            </a: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bible-library.com/imgsearchresult?id=ag1iaWJsZS1saWJyYXJ5chALEgdQaWN0dXJlGKqf9wIM"/>
          <p:cNvPicPr>
            <a:picLocks noChangeAspect="1" noChangeArrowheads="1"/>
          </p:cNvPicPr>
          <p:nvPr/>
        </p:nvPicPr>
        <p:blipFill>
          <a:blip r:embed="rId2" cstate="print">
            <a:extLst>
              <a:ext uri="{28A0092B-C50C-407E-A947-70E740481C1C}">
                <a14:useLocalDpi xmlns:a14="http://schemas.microsoft.com/office/drawing/2010/main" val="0"/>
              </a:ext>
            </a:extLst>
          </a:blip>
          <a:srcRect t="6152" b="500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2700"/>
            <a:ext cx="9131300" cy="7145546"/>
          </a:xfrm>
          <a:prstGeom prst="rect">
            <a:avLst/>
          </a:prstGeom>
        </p:spPr>
        <p:txBody>
          <a:bodyPr>
            <a:spAutoFit/>
          </a:bodyPr>
          <a:lstStyle/>
          <a:p>
            <a:pPr>
              <a:lnSpc>
                <a:spcPts val="4800"/>
              </a:lnSpc>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Aaron's sons </a:t>
            </a:r>
            <a:r>
              <a:rPr lang="en-US" sz="54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Nadab</a:t>
            </a: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&amp; </a:t>
            </a:r>
            <a:r>
              <a:rPr lang="en-US" sz="5400" b="1" dirty="0" err="1">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Abihu</a:t>
            </a: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took their censers,</a:t>
            </a:r>
          </a:p>
          <a:p>
            <a:pPr>
              <a:lnSpc>
                <a:spcPts val="4800"/>
              </a:lnSpc>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put fire in them</a:t>
            </a:r>
          </a:p>
          <a:p>
            <a:pPr>
              <a:lnSpc>
                <a:spcPts val="4800"/>
              </a:lnSpc>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and added</a:t>
            </a:r>
          </a:p>
          <a:p>
            <a:pPr>
              <a:lnSpc>
                <a:spcPts val="4800"/>
              </a:lnSpc>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incense; </a:t>
            </a:r>
          </a:p>
          <a:p>
            <a:pPr>
              <a:lnSpc>
                <a:spcPts val="4800"/>
              </a:lnSpc>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they offered</a:t>
            </a:r>
          </a:p>
          <a:p>
            <a:pPr>
              <a:lnSpc>
                <a:spcPts val="4800"/>
              </a:lnSpc>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unauthorized</a:t>
            </a:r>
          </a:p>
          <a:p>
            <a:pPr>
              <a:lnSpc>
                <a:spcPts val="4800"/>
              </a:lnSpc>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fire before</a:t>
            </a:r>
          </a:p>
          <a:p>
            <a:pPr>
              <a:lnSpc>
                <a:spcPts val="4800"/>
              </a:lnSpc>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the LORD,</a:t>
            </a:r>
          </a:p>
          <a:p>
            <a:pPr>
              <a:lnSpc>
                <a:spcPts val="4800"/>
              </a:lnSpc>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contrary to</a:t>
            </a:r>
          </a:p>
          <a:p>
            <a:pPr>
              <a:lnSpc>
                <a:spcPts val="4800"/>
              </a:lnSpc>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His command.</a:t>
            </a: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thumb/b/bb/Tissot_The_Two_Priests_Are_Destroyed.jpg/450px-Tissot_The_Two_Priests_Are_Destroyed.jpg"/>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9294"/>
            <a:ext cx="9144000" cy="7017306"/>
          </a:xfrm>
          <a:prstGeom prst="rect">
            <a:avLst/>
          </a:prstGeom>
        </p:spPr>
        <p:txBody>
          <a:bodyPr>
            <a:spAutoFit/>
          </a:bodyPr>
          <a:lstStyle/>
          <a:p>
            <a:pPr algn="ctr">
              <a:lnSpc>
                <a:spcPts val="5300"/>
              </a:lnSpc>
              <a:defRPr/>
            </a:pPr>
            <a:r>
              <a:rPr lang="en-US" sz="6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so fire came out from the </a:t>
            </a:r>
          </a:p>
          <a:p>
            <a:pPr algn="ctr">
              <a:lnSpc>
                <a:spcPts val="5300"/>
              </a:lnSpc>
              <a:defRPr/>
            </a:pPr>
            <a:endParaRPr lang="en-US" sz="6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pPr algn="ctr">
              <a:lnSpc>
                <a:spcPts val="5300"/>
              </a:lnSpc>
              <a:defRPr/>
            </a:pPr>
            <a:endParaRPr lang="en-US" sz="6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pPr algn="ctr">
              <a:lnSpc>
                <a:spcPts val="5300"/>
              </a:lnSpc>
              <a:defRPr/>
            </a:pPr>
            <a:endParaRPr lang="en-US" sz="6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pPr algn="ctr">
              <a:lnSpc>
                <a:spcPts val="5300"/>
              </a:lnSpc>
              <a:defRPr/>
            </a:pPr>
            <a:endParaRPr lang="en-US" sz="6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pPr algn="ctr">
              <a:lnSpc>
                <a:spcPts val="5300"/>
              </a:lnSpc>
              <a:defRPr/>
            </a:pPr>
            <a:endParaRPr lang="en-US" sz="6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pPr algn="ctr">
              <a:lnSpc>
                <a:spcPts val="5300"/>
              </a:lnSpc>
              <a:defRPr/>
            </a:pPr>
            <a:endParaRPr lang="en-US" sz="6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a:p>
            <a:pPr algn="ctr">
              <a:lnSpc>
                <a:spcPts val="5300"/>
              </a:lnSpc>
              <a:defRPr/>
            </a:pPr>
            <a:r>
              <a:rPr lang="en-US" sz="6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presence of the LORD, consumed them, &amp; they died before the LORD.</a:t>
            </a: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l="10001" t="9715" r="11249" b="25507"/>
          <a:stretch>
            <a:fillRect/>
          </a:stretch>
        </p:blipFill>
        <p:spPr bwMode="auto">
          <a:xfrm>
            <a:off x="22225" y="0"/>
            <a:ext cx="91217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1" y="828991"/>
            <a:ext cx="9143990" cy="2981009"/>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lnSpc>
                <a:spcPts val="7500"/>
              </a:lnSpc>
              <a:spcBef>
                <a:spcPts val="0"/>
              </a:spcBef>
              <a:spcAft>
                <a:spcPts val="0"/>
              </a:spcAft>
              <a:defRPr/>
            </a:pP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What is the Most dangerous sin in the Bible?</a:t>
            </a:r>
            <a:endPar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endParaRPr>
          </a:p>
        </p:txBody>
      </p:sp>
      <p:pic>
        <p:nvPicPr>
          <p:cNvPr id="17410" name="Picture 2" descr="http://www.glamour.com/images/sex-love-life/2009/03/0302-thinking-about-being-friends_l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232" y="3047999"/>
            <a:ext cx="4224770" cy="382524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2561679" y="-76200"/>
            <a:ext cx="4020652" cy="923330"/>
          </a:xfrm>
          <a:prstGeom prst="rect">
            <a:avLst/>
          </a:prstGeom>
          <a:noFill/>
        </p:spPr>
        <p:txBody>
          <a:bodyPr wrap="none">
            <a:spAutoFit/>
          </a:bodyPr>
          <a:lstStyle/>
          <a:p>
            <a:pPr algn="ctr" fontAlgn="auto">
              <a:spcBef>
                <a:spcPts val="0"/>
              </a:spcBef>
              <a:spcAft>
                <a:spcPts val="0"/>
              </a:spcAft>
              <a:defRPr/>
            </a:pP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Bible  Trivia</a:t>
            </a:r>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 y="3200401"/>
            <a:ext cx="3708936" cy="3657600"/>
          </a:xfrm>
          <a:prstGeom prst="rect">
            <a:avLst/>
          </a:prstGeom>
          <a:noFill/>
          <a:ln>
            <a:noFill/>
          </a:ln>
          <a:effectLst>
            <a:outerShdw dist="35921" dir="2700000" algn="ctr" rotWithShape="0">
              <a:schemeClr val="bg2"/>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4668970"/>
          </a:xfrm>
          <a:prstGeom prst="rect">
            <a:avLst/>
          </a:prstGeom>
          <a:noFill/>
        </p:spPr>
        <p:txBody>
          <a:bodyPr>
            <a:spAutoFit/>
          </a:bodyPr>
          <a:lstStyle/>
          <a:p>
            <a:pPr algn="ctr">
              <a:lnSpc>
                <a:spcPts val="6000"/>
              </a:lnSpc>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Scripture talks about 2 </a:t>
            </a: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unforgivable sins.</a:t>
            </a:r>
          </a:p>
          <a:p>
            <a:pPr>
              <a:lnSpc>
                <a:spcPts val="6000"/>
              </a:lnSpc>
              <a:defRPr/>
            </a:pPr>
            <a:r>
              <a:rPr lang="en-US" sz="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#1 taking the Mark of the Beast 666</a:t>
            </a:r>
          </a:p>
          <a:p>
            <a:pPr>
              <a:lnSpc>
                <a:spcPts val="6000"/>
              </a:lnSpc>
              <a:defRPr/>
            </a:pPr>
            <a:endParaRPr lang="en-US" sz="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nSpc>
                <a:spcPts val="6000"/>
              </a:lnSpc>
              <a:defRPr/>
            </a:pPr>
            <a:endParaRPr lang="en-US" sz="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nSpc>
                <a:spcPts val="6000"/>
              </a:lnSpc>
              <a:defRPr/>
            </a:pPr>
            <a:endParaRPr lang="en-US" sz="45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3011" name="Picture 2" descr="http://www.logosapostolic.org/images/BeastHand.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024063"/>
            <a:ext cx="3978275"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489697" y="2208074"/>
            <a:ext cx="3511794" cy="1754326"/>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5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Revelations</a:t>
            </a:r>
            <a:br>
              <a:rPr lang="en-US" sz="5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br>
            <a:r>
              <a:rPr lang="en-US" sz="5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14:11</a:t>
            </a:r>
          </a:p>
        </p:txBody>
      </p:sp>
      <p:sp>
        <p:nvSpPr>
          <p:cNvPr id="7" name="Rectangle 6"/>
          <p:cNvSpPr/>
          <p:nvPr/>
        </p:nvSpPr>
        <p:spPr>
          <a:xfrm>
            <a:off x="0" y="4191000"/>
            <a:ext cx="9144000" cy="2677849"/>
          </a:xfrm>
          <a:prstGeom prst="rect">
            <a:avLst/>
          </a:prstGeom>
        </p:spPr>
        <p:txBody>
          <a:bodyPr>
            <a:spAutoFit/>
          </a:bodyPr>
          <a:lstStyle/>
          <a:p>
            <a:pPr>
              <a:lnSpc>
                <a:spcPts val="4000"/>
              </a:lnSpc>
              <a:defRPr/>
            </a:pP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smoke of their torment ascends forever &amp; ever; they have no rest day or night, who worship the beast and his image, and whoever receives the mark of his name.</a:t>
            </a: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2975" y="68759"/>
            <a:ext cx="9131025"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RAMPS" pitchFamily="2" charset="0"/>
                <a:cs typeface="+mn-cs"/>
              </a:rPr>
              <a:t>Blaspheme the Holy Spirit</a:t>
            </a:r>
          </a:p>
        </p:txBody>
      </p:sp>
      <p:sp>
        <p:nvSpPr>
          <p:cNvPr id="2" name="Rectangle 1"/>
          <p:cNvSpPr/>
          <p:nvPr/>
        </p:nvSpPr>
        <p:spPr>
          <a:xfrm>
            <a:off x="13" y="839450"/>
            <a:ext cx="9143988" cy="5529719"/>
          </a:xfrm>
          <a:prstGeom prst="rect">
            <a:avLst/>
          </a:prstGeom>
          <a:noFill/>
        </p:spPr>
        <p:txBody>
          <a:bodyPr>
            <a:spAutoFit/>
          </a:bodyPr>
          <a:lstStyle/>
          <a:p>
            <a:pPr algn="ctr">
              <a:lnSpc>
                <a:spcPts val="5300"/>
              </a:lnSpc>
              <a:defRPr/>
            </a:pP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cclaimWideExtralight" pitchFamily="2" charset="0"/>
              </a:rPr>
              <a:t>Anyone who speaks a word against the Son of Man will be forgiven,</a:t>
            </a:r>
            <a:b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cclaimWideExtralight" pitchFamily="2" charset="0"/>
              </a:rPr>
            </a:b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cclaimWideExtralight" pitchFamily="2" charset="0"/>
              </a:rPr>
              <a:t>but anyone who speaks against the Holy Spirit will not be forgiven, either in this age or in the age to come.</a:t>
            </a:r>
          </a:p>
        </p:txBody>
      </p:sp>
      <p:sp>
        <p:nvSpPr>
          <p:cNvPr id="3" name="Rectangle 2"/>
          <p:cNvSpPr/>
          <p:nvPr/>
        </p:nvSpPr>
        <p:spPr>
          <a:xfrm>
            <a:off x="2201961" y="6010870"/>
            <a:ext cx="4740079" cy="92333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5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Matthew 12:32</a:t>
            </a: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171700"/>
            <a:ext cx="3962400" cy="469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975" y="68759"/>
            <a:ext cx="9131025"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RAMPS" pitchFamily="2" charset="0"/>
                <a:cs typeface="+mn-cs"/>
              </a:rPr>
              <a:t>Blaspheme the Holy Spirit</a:t>
            </a:r>
          </a:p>
        </p:txBody>
      </p:sp>
      <p:sp>
        <p:nvSpPr>
          <p:cNvPr id="2" name="Rectangle 1"/>
          <p:cNvSpPr/>
          <p:nvPr/>
        </p:nvSpPr>
        <p:spPr>
          <a:xfrm>
            <a:off x="340623" y="839450"/>
            <a:ext cx="8462766" cy="1446550"/>
          </a:xfrm>
          <a:prstGeom prst="rect">
            <a:avLst/>
          </a:prstGeom>
          <a:noFill/>
        </p:spPr>
        <p:txBody>
          <a:bodyPr wrap="none">
            <a:spAutoFit/>
          </a:bodyPr>
          <a:lstStyle/>
          <a:p>
            <a:pPr algn="ctr">
              <a:defRPr/>
            </a:pP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Neglecting, Ignoring &amp; Resisting</a:t>
            </a:r>
          </a:p>
          <a:p>
            <a:pPr algn="ctr">
              <a:defRPr/>
            </a:pP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Manifestation of the Holy Spirit</a:t>
            </a:r>
          </a:p>
        </p:txBody>
      </p:sp>
      <p:pic>
        <p:nvPicPr>
          <p:cNvPr id="45061" name="Picture 5" descr="http://theprognosis.files.wordpress.com/2008/04/pharisee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24063"/>
            <a:ext cx="3200400"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2975" y="68759"/>
            <a:ext cx="9131025"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RAMPS" pitchFamily="2" charset="0"/>
                <a:cs typeface="+mn-cs"/>
              </a:rPr>
              <a:t>Blaspheme the Holy Spirit</a:t>
            </a:r>
          </a:p>
        </p:txBody>
      </p:sp>
      <p:sp>
        <p:nvSpPr>
          <p:cNvPr id="2" name="Rectangle 1"/>
          <p:cNvSpPr/>
          <p:nvPr/>
        </p:nvSpPr>
        <p:spPr>
          <a:xfrm>
            <a:off x="0" y="839450"/>
            <a:ext cx="9144000" cy="3056862"/>
          </a:xfrm>
          <a:prstGeom prst="rect">
            <a:avLst/>
          </a:prstGeom>
          <a:noFill/>
        </p:spPr>
        <p:txBody>
          <a:bodyPr>
            <a:spAutoFit/>
          </a:bodyPr>
          <a:lstStyle/>
          <a:p>
            <a:pPr>
              <a:lnSpc>
                <a:spcPts val="4600"/>
              </a:lnSpc>
              <a:defRPr/>
            </a:pP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Throughout the ages, Church leaders, pastors &amp; religious authorities have resisted the move of the Holy Spirit in their Churches, because they thought it was evil.</a:t>
            </a:r>
          </a:p>
        </p:txBody>
      </p:sp>
      <p:pic>
        <p:nvPicPr>
          <p:cNvPr id="46084" name="Picture 2" descr="http://pennymaxwell.files.wordpress.com/2011/04/angry-woman-7336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475" y="4010025"/>
            <a:ext cx="381952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3556000"/>
            <a:ext cx="2409825"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6" name="AutoShape 5" descr="data:image/jpg;base64,/9j/4AAQSkZJRgABAQAAAQABAAD/2wCEAAkGBhQSERUUEhQUFBUWFBUVFRQUFBQVFBQUFBQWFRQVFxUXHCYeFxkjHBUUHy8gIycpLCwsFR4xNTAqNSYrLCkBCQoKDgwOGg8PGiwkHyAqKSwsLCwsLCwpLCksKSwsLCwsLCwpKSwsLCwpLSosLCksLiwsLCksLCwsLCwsLCksLP/AABEIAQoAvgMBIgACEQEDEQH/xAAcAAACAwEBAQEAAAAAAAAAAAAEBQMGBwIBAAj/xABHEAABAwIDBQUDCAgEBQUAAAABAgMRACEEEjEFBiJBURNhcYGRMqGxByNCYnLB0fAUFSQzUoKS4XOywvEWU5Oi0jQ1Q0Rj/8QAGgEAAwEBAQEAAAAAAAAAAAAAAgMEAQUABv/EADARAAICAgEDAgUCBQUAAAAAAAABAhEDITEEEkEiURMyYXHwocEjgZGx4QUUM0JD/9oADAMBAAIRAxEAPwBUnGhWlSrSKXJwIGhr3sVdanGWMBkqRtxNLGQJuaObQBWMKwubVCSnnUiW5FDvNDnWHrPFZagcaHKoH09DQC8aUnrRowNAiuotXDCysTFdqRWGkUVA45xHwogpvQuI9o0QIqxSNSaV4g2tTLGPcJmhcIQAZGtBdbHxt6QApXDFEskpAqF1szpXqVnnTGAvJbNgU8c0NVzd1+bVYVqsfCgqjG7ET7oIVSV9iRNG49y5igig8q92vwFFp6Z7hGoSTFQMJzKo3CuGCIoVJKTIFDF22vIyUFSfgNZOU3qzYFcpmqkw72q4q3YBrKmKxL35Ak3wuD5aa+w60mxrovihXWhqDTBRzimwkyk0Yw6SKVrBmmGFoWjwc06QKHK51qRRgUOuvNGoFxWHJPDXzeAj2hRbDUmuMaVJreNGckH6wSi0RXaMSFaVXMftUZoNMtlYtChbWtPUMF60M+LmiFm9DYg3PhXjaZW8dJJ6TQ7SiKavpBFDOJjQUMpXobifbsiQ7xXFTOsg3iK9bUDXSkmkzm/A6EU7sabvsxenjgsfClGwVWinD3snwpqdk0lRXcU0ADS9tyBRmLUYM9aAQ3mEUartbPJtSQThnJmvQ4EoUTUKWSgGaEdcKkxSVG5WVT+Qm2O585NXXDKtVJ2K3x3q5YWwpj+YmlwLxNSOpMUcrAionmCaIWLkTNM8IaBcRBvRuDNYeC4muS1auya9aNjXmYiHDe1UG0Va0SyniNCY29aainP4JS1mBTvdzYKkqzuSEDvhSo1y+HWmmEaShOYjnAHNR6eHfU+CSt50JTxEiLWAT3/wgUEpeDpdL0vf6p8HacL2ilJaTA1JucoT1PTupbvZgw082EmxbSqe8zV7w2ESy2UjUi6tJMRVO33Tx4dUasgcuUTp40iE7nR1MmOKSaRX8ZglIbQ59BZInkFJ1H30E85Iir/sPZ6MRgQ2sC63AlUXSoBOU1QdoYVTa1IVZSSQR3imwl3Sa9jkdVi+H6lwyNCYFFZ4AoPDgnWp3bwKZKKemSd9O4lh2KBFMn1cJpbshMCmDxhJoEZJ2V7FuSk1xs/DyZqfEQpJoXBkoOtq9JvtaR5JOSbCNoEmRSZDZk04dcuaDScpmKGCdbH9/hEmAw0GasbItSPCqM0+YHCKZ5J2cnEKqMPmo+0tUalGaKgLJHVZjReGRFAJcvR+EVWM0IUKkYEJqI1Mj2a9I8iBg8RqN1rMuNBqT0AuT6VJhxxGvcQggAJEqWqI5kCLDxJHpWSdD+nx/Emoi9CFPupQ2mSeFCByH5kk+NaPsTdsYZu8FxXtq/0j6o99dbo7sJwqStQHarF+eQa5Un4mnzgkUiTs7LyU6XBXcQ0DPw61Qd+U8OGP/wCah6EdK0XaLRHWqBvy38wwei3U+8291Kx6mvzwUZHcF+eAvc9wnCR0ePTmg291Jt+9jqSUPRZXArxAlM+XwpnuOf2V3ThdbM8xmSpNo/N6Y7ysZ8K6I0Gf+ZKtf6SfWi7nHLYjLBZMLX5wZcARUjc19lM0UpoRT55KONCCHWxRamOIHCaF2IjhozGJ4DWx2KlpiB+OVRJatNdKZtUyVgCKXK+BsaSsHzWrpnC5hNdpb1qQYkIEHWs3LRuo7OGLGOlOsObUqQm88qbMG1HjvyLyV4B1sA6UOtHKpMpHOuAozVIg4CYNMMHS9a+Kj8IaW+QlwFq0rjDu2M124bVC0LV5nkds+0atu7mBTZ1UExCB/CQTJ8bxVQZN6sGwtogJKSoCFWkxY/7UrLwXdD/yV7ouzb1FIuKrTO2Ufxz4JUfgO6mTG1knQOHwbX0nmBSVL3OjkxNH2ParPN+b4Qd2IVy65uevlWg47FGLtueeQf6++qJvZhlOsFtKSCXc4kiI8QbGhtd62MTuFC/cNQLbwPJTJjndUfePzFWd2Ch1MWyKHcRESR1qrbotFgPB2E5koykmxUlxJ1i1p6U/2riQ0w8skXQop5zIITB8SK9Pc9Gp9sG3+aM6cbA15UPh8TKoVpUC8SV+VcoMmqlHWzgXbLnsmMtqnxo4DQmwvYorHHgNbHQEiu9tkBml5elWaaMxTfDela03tWxCfA2RtEZZ50A4+FXmoEOiYrgMcUzasSSZqbaHOAxBIirCwLCq7s5N6szCOEVkeWZN2KS5auEPXqRTU1ylqnCjhSpVTTDClRTxUzY0oWaFKNq4QbV2v2ahaXIrGeR8zqaCf264zn7Ij6MyJkXv3Uww15pOlkdqrOFZTaQJ51kqa2UdO6yJka9+cTyKRroD+NRL32xh0eUn7MDvplh928OoX7TyB/PWmeF3HZVfs3yO6eZ/tSbxx8fodXb4kioP7z4pftPumPrH88z60Onaz3/MX5k1qGzdwcLPHhXldOMDvi6q92juEwf3OFUB3rRP+f8AMV74sfCMXcn836meYXbzk3UT411vBtNXZJQLBZzEDSw5Dlc38BT/AB25vZcSmnGx/FBUn3E1TdtvhT5AiEwkRp3x60yLg3aQvO32VfIO0i018kXqYMyKjVIMUUZWcycKLhsP2KJ2kuEGoNhMqCLg1PtE8Br1bF2VrEuSml7q4oh8mbaV4ppPPWt+UONyBlsDLPOu22+DvrtSJqRlI52pblaKHjSezvZT8GDVuad4RVRwbAUu1WptNhR6sk2tCwuEV8h2pFYc1EGCKME+i9MsPpSsqvTLDm1YzQlXs1A2LGiCeGo0JtWM8j7Cc6s+wNgtOAKcGbMkzf2QCfeT8KrGHGtNt3duhlYQtWUKVCVHQK1CT0B+PjS8l1op6eraYXjt2UtugIKrzYknLH0fvqwbPYcSnKgoUByWCk/1Jkf9tSY/VKuZJNtOWknvNd4BUGpm2yqMUj39KdIWA2GyEnWHAo8gmCDFrkgai1D4B9SUhTmUk2KUphQ8BN4+6mzzYItbv/EUC4E20JHQad81t+DezyJttbwSYCC4mCCm6ckDQlVio6wOVYdiUkuKVa6ibcpM1uu2CGs61DgylZjuFzB1sBWGB4HTSZ6dYt5mn4+GTztSonhUgC8wB51pGw9zghAUoHMtswvLJbUL+yqOE24h3+FUrYKQ5iGkxqoc4uLi/LSt22jsotMJKUHhTARnkqUISBnJ9ke14DyrYbV0KyvtdFUDocUojKMibAoSAs6ZQJnw0pPtfZ2YBCRx3zEKkGAOUWmRzI0venTWxFonOrtDIKSBJPHm4o1nWaLb2SEqYWsAJzAEjKOEkoAAJM2nW+lGhLMh2iMtCMq60932wfZPLQPorUPQmkGH0rXwHB7JQozavHn5tFSYVEmmAwydaU5JclFU9MF2QDmq0o0pHhkDNanSRYUUXZPk5I1E1wKk/SU9a57QU0UAkcVGsmgyoZ6MbrDQh48Irr6NR4n2a6CgESdAJrGbFN6RzhjY0Li18TSeebOf5ikJHomf5q97RSiQjhHUAE+ZPf0o3ZOxod+dJK54goRA1N+ulLnJHVwdK8e35RaMC4cyf8P76e4MyaTs4YgDqmY70m4PhRuzcVxEGpogT0NH1hPtEBPeYofFYlspKgpJ7xMDz0qcka62jypZtNCYMD8KLSPLZWd79qH9CeUVZo+bQeUKsI6m5nwrIm1QKv3yi7T/AGdnDA6EuL8uFI+PpVCS3VOJaJMk9jrdp/LiWj9cfm9bzjtpEshbpgJAWSIKilwE51pAGXVJiBoTX542c+W1pVHsqB9Det12dtQHCrSvKtRRbhOYgAKCisDVKeQJNutFVMXkalTIsPtdWValhI48qQDAWkKUEE9Ccs6fSBobae8WWCYhCUFCQQUlQJMkxf8AvQTQb7EkKSUGFJAFlCJBg+yNLd1VnbONzA+lq8gBLvJjVPOLcVcqUSfOlqMNCCaMxQlE0KnNEdaGEhjjoiwZImmKfZoQYcjSuuOK9OKbMUmMcKm9OUG1J8ADF6apNDDyekKakC68IrmaehJ62eKmTVK2vao8YZ5wZWG1uK55UkwOd9BQN0PxYpZHSOto7QSlManpXmCJeYWRBKTfqKT4jc/ETORWboSOffPxpzulsrENLUl5tQQtMSYsTYeuk0qck46Z1MGJY3x/MfblbPzguKIGVYmRaYsI8SPzane2dnw6FoEg3X4gjSOWlHbN2K222lSVFMg9qgRHaswkq6iQQqO+j3FtlWSMyukk2gGSSdL0OSm9D8c29hOyNnDEM5DwuJEpJ5pVMpPdNx0zUi2js1xtcKSUq0nr4HQ0TtnHusNl1lSkLRB5EFM8QvqI5HoKuewNoJxmEacWEKK0ArTEgLFlCDMXmjjiWSNrlEHUt4pX4ZniNorbnMYjrz86T7f3uLSBLDqi4CWzEIUExJzHQXF4rUNqbrYZVy3fuUoD0msv3mwasXi+zZKfmgG0IKsogAzrzOXzrFja+YVjmpypa9zOtuYoqcJX7Vp9JFBpeHIU33l3fWhZzAhSCErSdRbhP3elCYPBQKOMdAZahKmgMukDStO3XxTjjCUiAlRSs25qAbVE2E1QcXAGlaRuCiEMqUBlKEzNhHaEGmJE8pWhVvfglYVhtLcqEuJJAtLZCZtyOs99UlG0iRCqu22d92VId41FZSUABShBgi46XuNKzZL3FWJGDx9yUCKDlVFYVQipiRQqA1ZK8AORdeBldMU1IK3sRnxX7HmzUkC9HKXQzRqdS68opAOTkBKJrxKTR5YFcLwGcQkwTYHxogscHOXaiQBlriXKiB7IPtEideSdB1N6A2hvtiFcKF9kgaIa4EgdLXOgovHbLJSUTxJ9kn6Se/vqoOi5n0pEEpbezsOPwopJB7e3HgoKDqwR1UTRyN7cRAHaqSbWPsqAM66i9V+pErPjTXFMWskvc23ZW3TiWA4iApWXtBEpSocN/qlJiRbhRXbBLTkqVIIhME2E6X5Vke7+23MK6Ftm0wpBulSTqDWn4ja7S0IcTORwCJHsKHtJkXjSKlyRcWVYX49xntPEZ0KT1BHqKoeFx7jSpbWttXMoUUnzirMrFp/termnGbNxLSP0jsM4SASrhXKeH2xBgxIvzp/S5Em0xXVNQSpWZm5vnjCCk4l2I/iv660Hu9iFJfUskyYIIN5SZn31o7+5eynJKHgmOScQk+5c0FtDdNhltPYEHOXOIrClHKgkX0AtpVWRxlBpEUM0FJa/Qq29ryXni4BBdaBUOQWgQT4cKT/NVaS0ALR5Gae7QblQi+UlJi8JVb0sPWqvh1wog6Ax76jxycnZXnwRcVH2Wj3GNVqO57IGy3V5bpaABPKXSbfnlWavomw1rQ9mOlrZbqJupTaAPo9T5299Os4zjoxjGtcSj1JPqahYaJNdYpagog6gkVyxiCk0wEseDw8CiOypGjbahXv69VQhUPQivYpB+u1V5+uVVlHqLDNeZjSlvahkTzpsgyAaxmUFFFHbJYBcBP0QT5xA+JoI4hNN9lI4CodfcAT53peWVRZd0EbyE5wilCUpmDmBgxP8PmKpe92y8i0upEJcE+daWwSEISjVQmRyE61XN8dmfNOogcMOp0sDMjrqDUuKVOzsZopxM2FdBVcmvgavOXdEwNW7YGIKsKtIPE2Q4B4GT99U1Kqf7o4oB/KdFgpOlLyL0lOKWxrvRjlpcStKlBLiAYB59fhScbZd/wCYr1pnt9ucMnq0sp8iSPLl61W8lDjS7Rkm06GX6/d5rJ8YqdveJabiCfsj8KSRXk0fbH2A7mXDYG21OLKFEHMggWsDyjv0pItrK6pPQ+43ofZGM7N5tWkKANN95GuzxAVyUIJ79f8AV7qBJRnryE3asmRiUoTm+leDEiwEeElQ9KumwknEYV+SnKy3nsgJUXOzKspnUAAWB5mqjgmUrRlWSicym1BScy1ADMCg6pTCSdDqBzq4PPjD4ZMLCsxUpQylEgwgk2uSLc7JF6FqXfb4Is8sShSXqszHeHDjPmiCde+Iv7/dSg4eaabdUVLgCwuD1kAyOo0oRhu9OhairJJU5OuCNOxVkSK+/Ui+lW7CNcAqJ54J1orF2VdGwnJ0rzaOzVMrKFiCkwauOCbzOIHVSfeRQ3yoYTJtB5I6p96EmkvJ/EUfo/2HRScH7lV+kmrIyOEVWo4k1ZWvZHhTWJYPnkirnhcIUtpSdcyR8T99VLAt5nUJPNQFaAhmFNJPes+VT9Q+EdX/AE2OmxizwNhUDMpSUp7k5j+BNI9oJzqUVTCwtvW1hynpxfnVztN6FNJmBJV5JTA++lTzXzCVRBzpObrnUYHpJ8hU79jo/wDVv3MfeRlJHQkelq4FG7bZyPup6OK+M0FXQTtWcuWpNHQFF7Hch9v7Y+NBzcUVs5MPo71J95mvPgKHzL7l8dY43h2faNqIAumxAGaxI7qGZ3cQ4oIDK5UQAAU3J0HtR0prh/pj6w96U1O07kWlQ1SoKHikz91QqVHRUE4/Whbivk7cRE4d9OY5Rzk9BBNDj5P1BUdjic0THZr0mCbDS/wrecc2HWrHXKpJ6EwUq8jB8qCwGI7VxSxaGkAjopSnCtPkUgVd8L6s4n+9lW4oxlv5O1JkljEnLf8AduCIE9KE2swjENO9nn7RlAdyqESlBhyJv7KiqOWXnX6F5+IB9P8Aes33/wAP2T7WIAkSpLgtdMZXBfqkk0vJj7fVY3B1PxZdjVWVrdzYrTjbK1ArhOdOZIkFwXCY5WV/aab71dn+jtt5gUFJHASkgCYzJImcxJmTrS/Y3zSlYYmOzVDTn0VtOytpU9bkH415vGtTXE/CEoAJBuTBzZUjWbC5t31sWmR5b7in7bYCCEjRKQkA6gC9++5pTlk2oLF7WU44pZ5qJjoOQorCYoTTKoFMs+HsgUu2u3IHjRrS+EUBttZyV4AdbFT8419pH+YVJ8qSM20Hz9cD+lKR91d7mN53WB1cQP8AuFc/KkjLjn/tz6gEVM367Kox0Ut9qHE08FgPCq27iiSD0ro7UV1p/IqSLbu2znxLY75rQHk/Oq+qhKB4q4j7gKqm47Ev5v4R8QatbV3b/SWtXkgBI/y1Lndujr9BGoJv6v8AP6AO3X5eIH0UZR9pRH/lUu0GZbQgXCVJJFzGXInlc+0aTpe7R/N1cn0Ij4002g8odskXB4ZPRAlWn2B60pFzXCM431wZ/TnEoBVOVQAlRugTXGD3HxTgnJkH1zlPprzFWDeHepWGcytIQVLhWciTEAZesWNvrVU8dvE+57bivAGBz6eNVQc3FUc+SgnbGqNxlfSdQIt6/wBpPlU7G7TTZC14hOZMBCRBKlRIHhVUddJNyfU1Jg18ST9dPxou2XmRsZwUqSNX2Ph0ntM3NSfD2a6xGGiuNkgnOOoQr0Ch4UwxaOEGO8etQnQg/SjQN38RnwjR59mAfFvh+40v2NiEJxOJazjMpfaBMKkAJAVeI1vbqaF2PjltbPcU2kFTSlEJIJBBibC/NVVT/iB79J/SCgBzQJyqyqBTl0JnTv5V04T9KZ8vnj25Jx+pq49kd3wNj8aqm+eFzMExMT6lJHwNNt2dqrxDRLiMh0sFAXn+LwofeFGbDueE/jRT3Fg4X25Iv6ozTZDaldmlagTmypNgQhOUZSeZ8eo7qH+UwqDroTx3yAECCk8MkQBH4VZt2cOkv4dJEicxt9LNEzryHoKq3yiYptOJcVwqT2xlP0pgzxREa0qK9Fj8rTz9v1M7wuyc3OjmtjZTrR7TKTxpkAzY8qkSL0V2Kmu1tErVgBUWP2e64nhQtX2UqPwFXr5LsGhb6ytIVCRGYAxJPXwrYmmQBYAeAArLt0gONsw75NtkPDEMKW04lKVZiShQ9kE9OsV58oWxH8TjHVpZdgkRDatAkDp3Vu9fULwNyu/5BrNS4PylidzcQm6mnR4oUPupedhKr9aYtEpNfnjeS2Ke/wARXxok2nRjlasebmcAcV0A935NMMZiciFE2IaAn6yz/c0u3VT+zEq1cUhPgFKj4GpttI7RCjoFPAeSQY+IqLLts+j6RdsFft/kD2I6C8kC8QO6fyfdVg2bs8rQ5mOucyJ4i4J58oOnfVd3fwpQtZn2UqVPQhJ/CrYylQw5iUycpnU6I6a+dZEZkfsZbvocy2VdUffP31VlKq377oCQ2OaStPLQGB39fzNU5Ik+NWYvlRzc+pEqhbxrpJgDuM165rbQWH3muDpTAODbdxMIl1awoTLKSDPRUH/MKsmL3cJ0zWvYZoju1iqt8nTxzswfaZUDN9CiLa8q08IUFRyiQbx5HlQY4RlHa9/7iOpzZMeX0uhNutg1tB1KoIOVSSDa0gjuPs0Jvfgyp7DKTr2oTPcSFj4GrG9YghNzzsPH1oLaGEU6EZdULSq/MJJHLnlJ86aopKkQzyPJLulyTpxwbYU4swE3JuZHgPCqhiN6FP5kIRwqkXMEieZ5Dw9atm0mllpSGQmVAIlRslJGUn0n1rPkYcoUUaQSPMGD5WpOabjpD+mxxlbYVhGnEPBxOVKhoBcDyNVvfTdouonPCsxULCCqDY9AasyGhzUR36ULjm2oOZybEe0SdO40hTkit443dGZ7BQpWHWb8CwPDMD/41O2adbG2WElbbc5VL4gL6pJCf96rofgxT4O2xHUQqpe5o3yTq+ed+yn4mtgRWE7jbfbwqlKcnijQTp/vWoYLfthQHt/01imozdk7i2lRaK+ofB41LiZTMd4ihdo7fbZMLzT3Cae8kUrsV2u6CsWeE1+d95v/AFT3+Iv41re1PlCw4BEr/pNY3tnHJcfcWnRSyRNjBNJjJSlaGU0i07DOVpA7yf6Uk/GK82s9CGkj6yz3zEfCu9nphs9wgeKo/CoNqKCngBHCkIPiBf41C3cj6qC7YH2zbtu3gqEeGdUfnwqyLxEIbTcknP6Sr4x61X8EyRhSqNVpHpJHvNPG2Lt8zBE27pMH40aFyaM8+UBqE8yQ6RNvpJknzNUlBitJ3vwXasYkj/43EqF+QhPPz/IrNwnX89aqwv0nO6leuz4uV2owkd8n7qgqR3XwgelPJu50zYvk6/8ArHmULHomf9Na+gVkW4VmcEepWPVtz0/tWuobtJtQYeH92K63519v3ZIG5/vUyEACKVo2wntVNpSslMEqyEouAYzaTfSixiD18rCm2iI+yRECazfaBHbuQI+cXY6glR5itN7jqPhWa7dxfa4h1SAtfERwNlQhAyzIEAWmaRnjaRV00lGTsjxbctqCeFRSQlUSQSLEUgwbbjDa0u5l5iCLDhEAGOsm/dTlOYDiVl8p98gUv2hj1TAIUNAYjzip1pUWvmwzZeywWP0lCQk5+JUgAoCkhOZIuVA5r/wqM8hWZ7YbyPujSHF2/mNbRsjaTeA2YX3QVJN1JCcxJWoISlI7469ayvexpBxKloCkpWAsJUIUMwmCORp9VTJZScotezB9m3CZPX41c9iajvqn7PSMgJ5E/GrpsXEoEdahzv1Bw+U1Pd4/NxVf32F6e7uqlE0j32Op8KZJ/wACP3E/+jMp2uq5BquqF/On+2HZUarTiTmNHh5PTNK2WJQkdV/5QD+NLXWB2y5g+0TP57qcbJYypRHMKXPTUfdSdkhXblVyEueswD4XpCWz6Zy9OgplWbCtJH0lpJjxTaeXOnu0G8raiZ4UEpMzcX+6lfZcGGSIFkjqJmdOf9qN2y/82UixUoNkcjcT7jRim+KE+1Gow5RP7xm8T7SCcwP/AFB6Cslw2o8R8DWybeI7Frr2jydToc/TvCax5xGR5Q/hWfcaow+SLqeU/wA/NEJEK86+Vy75NdYgXPj8a8I9nw+81SRNbaNj3DPzWzv8RQ62KHpvy52rX0JTzM+dYxuQshnZ5gmHlDKNTwu6Dnr5VqKXHV6Iyj6xAocXD+7F9Z80ft+7D8Q4DIT016X5Dralv6MtIDic7hBs3mQkLvHtFNuuvKo3llLiEFYKlKAISPZB5kz7qbuohIAtFhzj8aYRtNKyPGuqCSCCJgZpkCdb9ek86h21iwjCukCEpZcjpAbVAoTE4/EgZVNNL6qDhSD/ACqSSnyzUi3xxLrez3SVyC04FIA4RnSoSlSuIASLEnyrTDOdk78rbYSp/jEwSIzGOZGh91OEuqfWFJQENqQmSu0FWiidE2PfWc4tX7K2OqlV+ksCjDtsFpaWwgJCFiAZOUSFDr3d9KljjyPjmlwRM7cwbLeTt2ykJCY9qQB0AMzWZ73YVh98rYVCSB9BWsC3lflRm8Ow8ETGFSsOKzRxqygwcoSgg5rxOlI/+EcShGZYIEkXSbEROh7xSMuVKuBmOD2LMQz2QyzPPQjUn8BTHZW0AFC9xHhUqd3FlMlYFrSk399GbL3bWZh5kcpUkm/SxtUk5p7HKDRqW5OKztGTJ1pV8oOICR3/ANhVZwmxsS0uRimG1TwwpQmRyg1Ji90MSo8b7Zm8kLM+ta5pwUQPhvusom0HsyjegEbPWbxY6Grfid11pmXGiekKmhTsdwfSSQek/fWxyU9G/DvksmHBDCVDkz8daU4xjKxngyuUxpmlwET6n0p6f3I+xHuoHag/Z0eKfjRM7SZziHMq2PCRPXKYEchQ2MfzugAg8ZV3SET8QKmx/ts/ZoUH9oT4H4UIzwj3auIlIGqUuWOgSe0XN/CqVtHdZxeIcUMqUTOZRGsCbCr2v92ftK+Jqt7bWepo4SaeheWClp+BUzsTDJV+0OzpOXS3599Sfr/CM8LTOY8lEC866+HvquY9RmhRqKpWO/mZDPN2SqKNf3Z2tLOFcygftKlEDkmFCf7jwq+L28SIAjz/AAvWZ7r/ALluru3SlNwtL3DlghlalIKwbnzzZ59on41bn9PMfGqdh/3rf20/EVccRp503A7v7kfXpJxS9gLGG1VL5THcuy3j9VI/qUBVrxmlUz5Vf/biOWdH31Sc0xPGLhpgHx9VVpeG3nGIJCAWw2FFIHC0uEqyqROqjpJubdazTF3Lc91WzC+z5UjqH6Gi3pcSlc/Yvu54T2b+MKcym8qW06xp+Iv41BtfauLSQXMoCh2mTLbKvnX24Blp1J0OWRyPFzFcbVVmXxXhMCbwBoL8q47aKorYJjj24K0SlcjMkDhvYZQNL1YMHuqpCElQVGWTw/SiPjSHZiiF69PjV5wbpKLknxJNC3oLh6KNvRshTSkImTkStZ6ZiYAr7C7SfCQkLMC172F+dH7ymSub2+GlBsD8+VectGr6guL7RbkzxKk+Mc6NYYJEkc4PiB/eh2P3v8h+NNkfuz9v/SKGTrZvg//Z"/>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6087" name="Picture 2" descr="http://www.mindszenty.org/images/jpg/card-c4_ne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5700" y="3657600"/>
            <a:ext cx="27559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2975" y="68759"/>
            <a:ext cx="9131025"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RAMPS" pitchFamily="2" charset="0"/>
                <a:cs typeface="+mn-cs"/>
              </a:rPr>
              <a:t>Blaspheme the Holy Spirit</a:t>
            </a:r>
          </a:p>
        </p:txBody>
      </p:sp>
      <p:sp>
        <p:nvSpPr>
          <p:cNvPr id="2" name="Rectangle 1"/>
          <p:cNvSpPr/>
          <p:nvPr/>
        </p:nvSpPr>
        <p:spPr>
          <a:xfrm>
            <a:off x="0" y="839450"/>
            <a:ext cx="9144000" cy="2913618"/>
          </a:xfrm>
          <a:prstGeom prst="rect">
            <a:avLst/>
          </a:prstGeom>
          <a:noFill/>
        </p:spPr>
        <p:txBody>
          <a:bodyPr>
            <a:spAutoFit/>
          </a:bodyPr>
          <a:lstStyle/>
          <a:p>
            <a:pPr>
              <a:lnSpc>
                <a:spcPts val="5500"/>
              </a:lnSpc>
              <a:defRPr/>
            </a:pP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According to one Revelation:</a:t>
            </a:r>
            <a:b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br>
            <a:r>
              <a:rPr lang="en-US" sz="4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majority of Christians that are in Hell, wound up there because they Blasphemed the Holy Spirit.</a:t>
            </a:r>
          </a:p>
        </p:txBody>
      </p:sp>
      <p:pic>
        <p:nvPicPr>
          <p:cNvPr id="47108" name="Picture 2" descr="http://pennymaxwell.files.wordpress.com/2011/04/angry-woman-7336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475" y="4010025"/>
            <a:ext cx="381952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3556000"/>
            <a:ext cx="2409825"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0" name="AutoShape 5" descr="data:image/jpg;base64,/9j/4AAQSkZJRgABAQAAAQABAAD/2wCEAAkGBhQSERUUEhQUFBUWFBUVFRQUFBQVFBQUFBQWFRQVFxUXHCYeFxkjHBUUHy8gIycpLCwsFR4xNTAqNSYrLCkBCQoKDgwOGg8PGiwkHyAqKSwsLCwsLCwpLCksKSwsLCwsLCwpKSwsLCwpLSosLCksLiwsLCksLCwsLCwsLCksLP/AABEIAQoAvgMBIgACEQEDEQH/xAAcAAACAwEBAQEAAAAAAAAAAAAEBQMGBwIBAAj/xABHEAABAwIDBQUDCAgEBQUAAAABAgMRACEEEjEFBiJBURNhcYGRMqGxByNCYnLB0fAUFSQzUoKS4XOywvEWU5Oi0jQ1Q0Rj/8QAGgEAAwEBAQEAAAAAAAAAAAAAAgMEAQUABv/EADARAAICAgEDAgUCBQUAAAAAAAABAhEDITEEEkEiURMyYXHwocEjgZGx4QUUM0JD/9oADAMBAAIRAxEAPwBUnGhWlSrSKXJwIGhr3sVdanGWMBkqRtxNLGQJuaObQBWMKwubVCSnnUiW5FDvNDnWHrPFZagcaHKoH09DQC8aUnrRowNAiuotXDCysTFdqRWGkUVA45xHwogpvQuI9o0QIqxSNSaV4g2tTLGPcJmhcIQAZGtBdbHxt6QApXDFEskpAqF1szpXqVnnTGAvJbNgU8c0NVzd1+bVYVqsfCgqjG7ET7oIVSV9iRNG49y5igig8q92vwFFp6Z7hGoSTFQMJzKo3CuGCIoVJKTIFDF22vIyUFSfgNZOU3qzYFcpmqkw72q4q3YBrKmKxL35Ak3wuD5aa+w60mxrovihXWhqDTBRzimwkyk0Yw6SKVrBmmGFoWjwc06QKHK51qRRgUOuvNGoFxWHJPDXzeAj2hRbDUmuMaVJreNGckH6wSi0RXaMSFaVXMftUZoNMtlYtChbWtPUMF60M+LmiFm9DYg3PhXjaZW8dJJ6TQ7SiKavpBFDOJjQUMpXobifbsiQ7xXFTOsg3iK9bUDXSkmkzm/A6EU7sabvsxenjgsfClGwVWinD3snwpqdk0lRXcU0ADS9tyBRmLUYM9aAQ3mEUartbPJtSQThnJmvQ4EoUTUKWSgGaEdcKkxSVG5WVT+Qm2O585NXXDKtVJ2K3x3q5YWwpj+YmlwLxNSOpMUcrAionmCaIWLkTNM8IaBcRBvRuDNYeC4muS1auya9aNjXmYiHDe1UG0Va0SyniNCY29aainP4JS1mBTvdzYKkqzuSEDvhSo1y+HWmmEaShOYjnAHNR6eHfU+CSt50JTxEiLWAT3/wgUEpeDpdL0vf6p8HacL2ilJaTA1JucoT1PTupbvZgw082EmxbSqe8zV7w2ESy2UjUi6tJMRVO33Tx4dUasgcuUTp40iE7nR1MmOKSaRX8ZglIbQ59BZInkFJ1H30E85Iir/sPZ6MRgQ2sC63AlUXSoBOU1QdoYVTa1IVZSSQR3imwl3Sa9jkdVi+H6lwyNCYFFZ4AoPDgnWp3bwKZKKemSd9O4lh2KBFMn1cJpbshMCmDxhJoEZJ2V7FuSk1xs/DyZqfEQpJoXBkoOtq9JvtaR5JOSbCNoEmRSZDZk04dcuaDScpmKGCdbH9/hEmAw0GasbItSPCqM0+YHCKZ5J2cnEKqMPmo+0tUalGaKgLJHVZjReGRFAJcvR+EVWM0IUKkYEJqI1Mj2a9I8iBg8RqN1rMuNBqT0AuT6VJhxxGvcQggAJEqWqI5kCLDxJHpWSdD+nx/Emoi9CFPupQ2mSeFCByH5kk+NaPsTdsYZu8FxXtq/0j6o99dbo7sJwqStQHarF+eQa5Un4mnzgkUiTs7LyU6XBXcQ0DPw61Qd+U8OGP/wCah6EdK0XaLRHWqBvy38wwei3U+8291Kx6mvzwUZHcF+eAvc9wnCR0ePTmg291Jt+9jqSUPRZXArxAlM+XwpnuOf2V3ThdbM8xmSpNo/N6Y7ysZ8K6I0Gf+ZKtf6SfWi7nHLYjLBZMLX5wZcARUjc19lM0UpoRT55KONCCHWxRamOIHCaF2IjhozGJ4DWx2KlpiB+OVRJatNdKZtUyVgCKXK+BsaSsHzWrpnC5hNdpb1qQYkIEHWs3LRuo7OGLGOlOsObUqQm88qbMG1HjvyLyV4B1sA6UOtHKpMpHOuAozVIg4CYNMMHS9a+Kj8IaW+QlwFq0rjDu2M124bVC0LV5nkds+0atu7mBTZ1UExCB/CQTJ8bxVQZN6sGwtogJKSoCFWkxY/7UrLwXdD/yV7ouzb1FIuKrTO2Ufxz4JUfgO6mTG1knQOHwbX0nmBSVL3OjkxNH2ParPN+b4Qd2IVy65uevlWg47FGLtueeQf6++qJvZhlOsFtKSCXc4kiI8QbGhtd62MTuFC/cNQLbwPJTJjndUfePzFWd2Ch1MWyKHcRESR1qrbotFgPB2E5koykmxUlxJ1i1p6U/2riQ0w8skXQop5zIITB8SK9Pc9Gp9sG3+aM6cbA15UPh8TKoVpUC8SV+VcoMmqlHWzgXbLnsmMtqnxo4DQmwvYorHHgNbHQEiu9tkBml5elWaaMxTfDela03tWxCfA2RtEZZ50A4+FXmoEOiYrgMcUzasSSZqbaHOAxBIirCwLCq7s5N6szCOEVkeWZN2KS5auEPXqRTU1ylqnCjhSpVTTDClRTxUzY0oWaFKNq4QbV2v2ahaXIrGeR8zqaCf264zn7Ij6MyJkXv3Uww15pOlkdqrOFZTaQJ51kqa2UdO6yJka9+cTyKRroD+NRL32xh0eUn7MDvplh928OoX7TyB/PWmeF3HZVfs3yO6eZ/tSbxx8fodXb4kioP7z4pftPumPrH88z60Onaz3/MX5k1qGzdwcLPHhXldOMDvi6q92juEwf3OFUB3rRP+f8AMV74sfCMXcn836meYXbzk3UT411vBtNXZJQLBZzEDSw5Dlc38BT/AB25vZcSmnGx/FBUn3E1TdtvhT5AiEwkRp3x60yLg3aQvO32VfIO0i018kXqYMyKjVIMUUZWcycKLhsP2KJ2kuEGoNhMqCLg1PtE8Br1bF2VrEuSml7q4oh8mbaV4ppPPWt+UONyBlsDLPOu22+DvrtSJqRlI52pblaKHjSezvZT8GDVuad4RVRwbAUu1WptNhR6sk2tCwuEV8h2pFYc1EGCKME+i9MsPpSsqvTLDm1YzQlXs1A2LGiCeGo0JtWM8j7Cc6s+wNgtOAKcGbMkzf2QCfeT8KrGHGtNt3duhlYQtWUKVCVHQK1CT0B+PjS8l1op6eraYXjt2UtugIKrzYknLH0fvqwbPYcSnKgoUByWCk/1Jkf9tSY/VKuZJNtOWknvNd4BUGpm2yqMUj39KdIWA2GyEnWHAo8gmCDFrkgai1D4B9SUhTmUk2KUphQ8BN4+6mzzYItbv/EUC4E20JHQad81t+DezyJttbwSYCC4mCCm6ckDQlVio6wOVYdiUkuKVa6ibcpM1uu2CGs61DgylZjuFzB1sBWGB4HTSZ6dYt5mn4+GTztSonhUgC8wB51pGw9zghAUoHMtswvLJbUL+yqOE24h3+FUrYKQ5iGkxqoc4uLi/LSt22jsotMJKUHhTARnkqUISBnJ9ke14DyrYbV0KyvtdFUDocUojKMibAoSAs6ZQJnw0pPtfZ2YBCRx3zEKkGAOUWmRzI0venTWxFonOrtDIKSBJPHm4o1nWaLb2SEqYWsAJzAEjKOEkoAAJM2nW+lGhLMh2iMtCMq60932wfZPLQPorUPQmkGH0rXwHB7JQozavHn5tFSYVEmmAwydaU5JclFU9MF2QDmq0o0pHhkDNanSRYUUXZPk5I1E1wKk/SU9a57QU0UAkcVGsmgyoZ6MbrDQh48Irr6NR4n2a6CgESdAJrGbFN6RzhjY0Li18TSeebOf5ikJHomf5q97RSiQjhHUAE+ZPf0o3ZOxod+dJK54goRA1N+ulLnJHVwdK8e35RaMC4cyf8P76e4MyaTs4YgDqmY70m4PhRuzcVxEGpogT0NH1hPtEBPeYofFYlspKgpJ7xMDz0qcka62jypZtNCYMD8KLSPLZWd79qH9CeUVZo+bQeUKsI6m5nwrIm1QKv3yi7T/AGdnDA6EuL8uFI+PpVCS3VOJaJMk9jrdp/LiWj9cfm9bzjtpEshbpgJAWSIKilwE51pAGXVJiBoTX542c+W1pVHsqB9Det12dtQHCrSvKtRRbhOYgAKCisDVKeQJNutFVMXkalTIsPtdWValhI48qQDAWkKUEE9Ccs6fSBobae8WWCYhCUFCQQUlQJMkxf8AvQTQb7EkKSUGFJAFlCJBg+yNLd1VnbONzA+lq8gBLvJjVPOLcVcqUSfOlqMNCCaMxQlE0KnNEdaGEhjjoiwZImmKfZoQYcjSuuOK9OKbMUmMcKm9OUG1J8ADF6apNDDyekKakC68IrmaehJ62eKmTVK2vao8YZ5wZWG1uK55UkwOd9BQN0PxYpZHSOto7QSlManpXmCJeYWRBKTfqKT4jc/ETORWboSOffPxpzulsrENLUl5tQQtMSYsTYeuk0qck46Z1MGJY3x/MfblbPzguKIGVYmRaYsI8SPzane2dnw6FoEg3X4gjSOWlHbN2K222lSVFMg9qgRHaswkq6iQQqO+j3FtlWSMyukk2gGSSdL0OSm9D8c29hOyNnDEM5DwuJEpJ5pVMpPdNx0zUi2js1xtcKSUq0nr4HQ0TtnHusNl1lSkLRB5EFM8QvqI5HoKuewNoJxmEacWEKK0ArTEgLFlCDMXmjjiWSNrlEHUt4pX4ZniNorbnMYjrz86T7f3uLSBLDqi4CWzEIUExJzHQXF4rUNqbrYZVy3fuUoD0msv3mwasXi+zZKfmgG0IKsogAzrzOXzrFja+YVjmpypa9zOtuYoqcJX7Vp9JFBpeHIU33l3fWhZzAhSCErSdRbhP3elCYPBQKOMdAZahKmgMukDStO3XxTjjCUiAlRSs25qAbVE2E1QcXAGlaRuCiEMqUBlKEzNhHaEGmJE8pWhVvfglYVhtLcqEuJJAtLZCZtyOs99UlG0iRCqu22d92VId41FZSUABShBgi46XuNKzZL3FWJGDx9yUCKDlVFYVQipiRQqA1ZK8AORdeBldMU1IK3sRnxX7HmzUkC9HKXQzRqdS68opAOTkBKJrxKTR5YFcLwGcQkwTYHxogscHOXaiQBlriXKiB7IPtEideSdB1N6A2hvtiFcKF9kgaIa4EgdLXOgovHbLJSUTxJ9kn6Se/vqoOi5n0pEEpbezsOPwopJB7e3HgoKDqwR1UTRyN7cRAHaqSbWPsqAM66i9V+pErPjTXFMWskvc23ZW3TiWA4iApWXtBEpSocN/qlJiRbhRXbBLTkqVIIhME2E6X5Vke7+23MK6Ftm0wpBulSTqDWn4ja7S0IcTORwCJHsKHtJkXjSKlyRcWVYX49xntPEZ0KT1BHqKoeFx7jSpbWttXMoUUnzirMrFp/termnGbNxLSP0jsM4SASrhXKeH2xBgxIvzp/S5Em0xXVNQSpWZm5vnjCCk4l2I/iv660Hu9iFJfUskyYIIN5SZn31o7+5eynJKHgmOScQk+5c0FtDdNhltPYEHOXOIrClHKgkX0AtpVWRxlBpEUM0FJa/Qq29ryXni4BBdaBUOQWgQT4cKT/NVaS0ALR5Gae7QblQi+UlJi8JVb0sPWqvh1wog6Ax76jxycnZXnwRcVH2Wj3GNVqO57IGy3V5bpaABPKXSbfnlWavomw1rQ9mOlrZbqJupTaAPo9T5299Os4zjoxjGtcSj1JPqahYaJNdYpagog6gkVyxiCk0wEseDw8CiOypGjbahXv69VQhUPQivYpB+u1V5+uVVlHqLDNeZjSlvahkTzpsgyAaxmUFFFHbJYBcBP0QT5xA+JoI4hNN9lI4CodfcAT53peWVRZd0EbyE5wilCUpmDmBgxP8PmKpe92y8i0upEJcE+daWwSEISjVQmRyE61XN8dmfNOogcMOp0sDMjrqDUuKVOzsZopxM2FdBVcmvgavOXdEwNW7YGIKsKtIPE2Q4B4GT99U1Kqf7o4oB/KdFgpOlLyL0lOKWxrvRjlpcStKlBLiAYB59fhScbZd/wCYr1pnt9ucMnq0sp8iSPLl61W8lDjS7Rkm06GX6/d5rJ8YqdveJabiCfsj8KSRXk0fbH2A7mXDYG21OLKFEHMggWsDyjv0pItrK6pPQ+43ofZGM7N5tWkKANN95GuzxAVyUIJ79f8AV7qBJRnryE3asmRiUoTm+leDEiwEeElQ9KumwknEYV+SnKy3nsgJUXOzKspnUAAWB5mqjgmUrRlWSicym1BScy1ADMCg6pTCSdDqBzq4PPjD4ZMLCsxUpQylEgwgk2uSLc7JF6FqXfb4Is8sShSXqszHeHDjPmiCde+Iv7/dSg4eaabdUVLgCwuD1kAyOo0oRhu9OhairJJU5OuCNOxVkSK+/Ui+lW7CNcAqJ54J1orF2VdGwnJ0rzaOzVMrKFiCkwauOCbzOIHVSfeRQ3yoYTJtB5I6p96EmkvJ/EUfo/2HRScH7lV+kmrIyOEVWo4k1ZWvZHhTWJYPnkirnhcIUtpSdcyR8T99VLAt5nUJPNQFaAhmFNJPes+VT9Q+EdX/AE2OmxizwNhUDMpSUp7k5j+BNI9oJzqUVTCwtvW1hynpxfnVztN6FNJmBJV5JTA++lTzXzCVRBzpObrnUYHpJ8hU79jo/wDVv3MfeRlJHQkelq4FG7bZyPup6OK+M0FXQTtWcuWpNHQFF7Hch9v7Y+NBzcUVs5MPo71J95mvPgKHzL7l8dY43h2faNqIAumxAGaxI7qGZ3cQ4oIDK5UQAAU3J0HtR0prh/pj6w96U1O07kWlQ1SoKHikz91QqVHRUE4/Whbivk7cRE4d9OY5Rzk9BBNDj5P1BUdjic0THZr0mCbDS/wrecc2HWrHXKpJ6EwUq8jB8qCwGI7VxSxaGkAjopSnCtPkUgVd8L6s4n+9lW4oxlv5O1JkljEnLf8AduCIE9KE2swjENO9nn7RlAdyqESlBhyJv7KiqOWXnX6F5+IB9P8Aes33/wAP2T7WIAkSpLgtdMZXBfqkk0vJj7fVY3B1PxZdjVWVrdzYrTjbK1ArhOdOZIkFwXCY5WV/aab71dn+jtt5gUFJHASkgCYzJImcxJmTrS/Y3zSlYYmOzVDTn0VtOytpU9bkH415vGtTXE/CEoAJBuTBzZUjWbC5t31sWmR5b7in7bYCCEjRKQkA6gC9++5pTlk2oLF7WU44pZ5qJjoOQorCYoTTKoFMs+HsgUu2u3IHjRrS+EUBttZyV4AdbFT8419pH+YVJ8qSM20Hz9cD+lKR91d7mN53WB1cQP8AuFc/KkjLjn/tz6gEVM367Kox0Ut9qHE08FgPCq27iiSD0ro7UV1p/IqSLbu2znxLY75rQHk/Oq+qhKB4q4j7gKqm47Ev5v4R8QatbV3b/SWtXkgBI/y1Lndujr9BGoJv6v8AP6AO3X5eIH0UZR9pRH/lUu0GZbQgXCVJJFzGXInlc+0aTpe7R/N1cn0Ij4002g8odskXB4ZPRAlWn2B60pFzXCM431wZ/TnEoBVOVQAlRugTXGD3HxTgnJkH1zlPprzFWDeHepWGcytIQVLhWciTEAZesWNvrVU8dvE+57bivAGBz6eNVQc3FUc+SgnbGqNxlfSdQIt6/wBpPlU7G7TTZC14hOZMBCRBKlRIHhVUddJNyfU1Jg18ST9dPxou2XmRsZwUqSNX2Ph0ntM3NSfD2a6xGGiuNkgnOOoQr0Ch4UwxaOEGO8etQnQg/SjQN38RnwjR59mAfFvh+40v2NiEJxOJazjMpfaBMKkAJAVeI1vbqaF2PjltbPcU2kFTSlEJIJBBibC/NVVT/iB79J/SCgBzQJyqyqBTl0JnTv5V04T9KZ8vnj25Jx+pq49kd3wNj8aqm+eFzMExMT6lJHwNNt2dqrxDRLiMh0sFAXn+LwofeFGbDueE/jRT3Fg4X25Iv6ozTZDaldmlagTmypNgQhOUZSeZ8eo7qH+UwqDroTx3yAECCk8MkQBH4VZt2cOkv4dJEicxt9LNEzryHoKq3yiYptOJcVwqT2xlP0pgzxREa0qK9Fj8rTz9v1M7wuyc3OjmtjZTrR7TKTxpkAzY8qkSL0V2Kmu1tErVgBUWP2e64nhQtX2UqPwFXr5LsGhb6ytIVCRGYAxJPXwrYmmQBYAeAArLt0gONsw75NtkPDEMKW04lKVZiShQ9kE9OsV58oWxH8TjHVpZdgkRDatAkDp3Vu9fULwNyu/5BrNS4PylidzcQm6mnR4oUPupedhKr9aYtEpNfnjeS2Ke/wARXxok2nRjlasebmcAcV0A935NMMZiciFE2IaAn6yz/c0u3VT+zEq1cUhPgFKj4GpttI7RCjoFPAeSQY+IqLLts+j6RdsFft/kD2I6C8kC8QO6fyfdVg2bs8rQ5mOucyJ4i4J58oOnfVd3fwpQtZn2UqVPQhJ/CrYylQw5iUycpnU6I6a+dZEZkfsZbvocy2VdUffP31VlKq377oCQ2OaStPLQGB39fzNU5Ik+NWYvlRzc+pEqhbxrpJgDuM165rbQWH3muDpTAODbdxMIl1awoTLKSDPRUH/MKsmL3cJ0zWvYZoju1iqt8nTxzswfaZUDN9CiLa8q08IUFRyiQbx5HlQY4RlHa9/7iOpzZMeX0uhNutg1tB1KoIOVSSDa0gjuPs0Jvfgyp7DKTr2oTPcSFj4GrG9YghNzzsPH1oLaGEU6EZdULSq/MJJHLnlJ86aopKkQzyPJLulyTpxwbYU4swE3JuZHgPCqhiN6FP5kIRwqkXMEieZ5Dw9atm0mllpSGQmVAIlRslJGUn0n1rPkYcoUUaQSPMGD5WpOabjpD+mxxlbYVhGnEPBxOVKhoBcDyNVvfTdouonPCsxULCCqDY9AasyGhzUR36ULjm2oOZybEe0SdO40hTkit443dGZ7BQpWHWb8CwPDMD/41O2adbG2WElbbc5VL4gL6pJCf96rofgxT4O2xHUQqpe5o3yTq+ed+yn4mtgRWE7jbfbwqlKcnijQTp/vWoYLfthQHt/01imozdk7i2lRaK+ofB41LiZTMd4ihdo7fbZMLzT3Cae8kUrsV2u6CsWeE1+d95v/AFT3+Iv41re1PlCw4BEr/pNY3tnHJcfcWnRSyRNjBNJjJSlaGU0i07DOVpA7yf6Uk/GK82s9CGkj6yz3zEfCu9nphs9wgeKo/CoNqKCngBHCkIPiBf41C3cj6qC7YH2zbtu3gqEeGdUfnwqyLxEIbTcknP6Sr4x61X8EyRhSqNVpHpJHvNPG2Lt8zBE27pMH40aFyaM8+UBqE8yQ6RNvpJknzNUlBitJ3vwXasYkj/43EqF+QhPPz/IrNwnX89aqwv0nO6leuz4uV2owkd8n7qgqR3XwgelPJu50zYvk6/8ArHmULHomf9Na+gVkW4VmcEepWPVtz0/tWuobtJtQYeH92K63519v3ZIG5/vUyEACKVo2wntVNpSslMEqyEouAYzaTfSixiD18rCm2iI+yRECazfaBHbuQI+cXY6glR5itN7jqPhWa7dxfa4h1SAtfERwNlQhAyzIEAWmaRnjaRV00lGTsjxbctqCeFRSQlUSQSLEUgwbbjDa0u5l5iCLDhEAGOsm/dTlOYDiVl8p98gUv2hj1TAIUNAYjzip1pUWvmwzZeywWP0lCQk5+JUgAoCkhOZIuVA5r/wqM8hWZ7YbyPujSHF2/mNbRsjaTeA2YX3QVJN1JCcxJWoISlI7469ayvexpBxKloCkpWAsJUIUMwmCORp9VTJZScotezB9m3CZPX41c9iajvqn7PSMgJ5E/GrpsXEoEdahzv1Bw+U1Pd4/NxVf32F6e7uqlE0j32Op8KZJ/wACP3E/+jMp2uq5BquqF/On+2HZUarTiTmNHh5PTNK2WJQkdV/5QD+NLXWB2y5g+0TP57qcbJYypRHMKXPTUfdSdkhXblVyEueswD4XpCWz6Zy9OgplWbCtJH0lpJjxTaeXOnu0G8raiZ4UEpMzcX+6lfZcGGSIFkjqJmdOf9qN2y/82UixUoNkcjcT7jRim+KE+1Gow5RP7xm8T7SCcwP/AFB6Cslw2o8R8DWybeI7Frr2jydToc/TvCax5xGR5Q/hWfcaow+SLqeU/wA/NEJEK86+Vy75NdYgXPj8a8I9nw+81SRNbaNj3DPzWzv8RQ62KHpvy52rX0JTzM+dYxuQshnZ5gmHlDKNTwu6Dnr5VqKXHV6Iyj6xAocXD+7F9Z80ft+7D8Q4DIT016X5Dralv6MtIDic7hBs3mQkLvHtFNuuvKo3llLiEFYKlKAISPZB5kz7qbuohIAtFhzj8aYRtNKyPGuqCSCCJgZpkCdb9ek86h21iwjCukCEpZcjpAbVAoTE4/EgZVNNL6qDhSD/ACqSSnyzUi3xxLrez3SVyC04FIA4RnSoSlSuIASLEnyrTDOdk78rbYSp/jEwSIzGOZGh91OEuqfWFJQENqQmSu0FWiidE2PfWc4tX7K2OqlV+ksCjDtsFpaWwgJCFiAZOUSFDr3d9KljjyPjmlwRM7cwbLeTt2ykJCY9qQB0AMzWZ73YVh98rYVCSB9BWsC3lflRm8Ow8ETGFSsOKzRxqygwcoSgg5rxOlI/+EcShGZYIEkXSbEROh7xSMuVKuBmOD2LMQz2QyzPPQjUn8BTHZW0AFC9xHhUqd3FlMlYFrSk399GbL3bWZh5kcpUkm/SxtUk5p7HKDRqW5OKztGTJ1pV8oOICR3/ANhVZwmxsS0uRimG1TwwpQmRyg1Ji90MSo8b7Zm8kLM+ta5pwUQPhvusom0HsyjegEbPWbxY6Grfid11pmXGiekKmhTsdwfSSQek/fWxyU9G/DvksmHBDCVDkz8daU4xjKxngyuUxpmlwET6n0p6f3I+xHuoHag/Z0eKfjRM7SZziHMq2PCRPXKYEchQ2MfzugAg8ZV3SET8QKmx/ts/ZoUH9oT4H4UIzwj3auIlIGqUuWOgSe0XN/CqVtHdZxeIcUMqUTOZRGsCbCr2v92ftK+Jqt7bWepo4SaeheWClp+BUzsTDJV+0OzpOXS3599Sfr/CM8LTOY8lEC866+HvquY9RmhRqKpWO/mZDPN2SqKNf3Z2tLOFcygftKlEDkmFCf7jwq+L28SIAjz/AAvWZ7r/ALluru3SlNwtL3DlghlalIKwbnzzZ59on41bn9PMfGqdh/3rf20/EVccRp503A7v7kfXpJxS9gLGG1VL5THcuy3j9VI/qUBVrxmlUz5Vf/biOWdH31Sc0xPGLhpgHx9VVpeG3nGIJCAWw2FFIHC0uEqyqROqjpJubdazTF3Lc91WzC+z5UjqH6Gi3pcSlc/Yvu54T2b+MKcym8qW06xp+Iv41BtfauLSQXMoCh2mTLbKvnX24Blp1J0OWRyPFzFcbVVmXxXhMCbwBoL8q47aKorYJjj24K0SlcjMkDhvYZQNL1YMHuqpCElQVGWTw/SiPjSHZiiF69PjV5wbpKLknxJNC3oLh6KNvRshTSkImTkStZ6ZiYAr7C7SfCQkLMC172F+dH7ymSub2+GlBsD8+VectGr6guL7RbkzxKk+Mc6NYYJEkc4PiB/eh2P3v8h+NNkfuz9v/SKGTrZvg//Z"/>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7111" name="Picture 2" descr="http://www.mindszenty.org/images/jpg/card-c4_ne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5700" y="3657600"/>
            <a:ext cx="27559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2975" y="68759"/>
            <a:ext cx="9131025"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RAMPS" pitchFamily="2" charset="0"/>
                <a:cs typeface="+mn-cs"/>
              </a:rPr>
              <a:t>Blaspheme the Holy Spirit</a:t>
            </a:r>
          </a:p>
        </p:txBody>
      </p:sp>
      <p:sp>
        <p:nvSpPr>
          <p:cNvPr id="48131" name="AutoShape 5" descr="data:image/jpg;base64,/9j/4AAQSkZJRgABAQAAAQABAAD/2wCEAAkGBhQSERUUEhQUFBUWFBUVFRQUFBQVFBQUFBQWFRQVFxUXHCYeFxkjHBUUHy8gIycpLCwsFR4xNTAqNSYrLCkBCQoKDgwOGg8PGiwkHyAqKSwsLCwsLCwpLCksKSwsLCwsLCwpKSwsLCwpLSosLCksLiwsLCksLCwsLCwsLCksLP/AABEIAQoAvgMBIgACEQEDEQH/xAAcAAACAwEBAQEAAAAAAAAAAAAEBQMGBwIBAAj/xABHEAABAwIDBQUDCAgEBQUAAAABAgMRACEEEjEFBiJBURNhcYGRMqGxByNCYnLB0fAUFSQzUoKS4XOywvEWU5Oi0jQ1Q0Rj/8QAGgEAAwEBAQEAAAAAAAAAAAAAAgMEAQUABv/EADARAAICAgEDAgUCBQUAAAAAAAABAhEDITEEEkEiURMyYXHwocEjgZGx4QUUM0JD/9oADAMBAAIRAxEAPwBUnGhWlSrSKXJwIGhr3sVdanGWMBkqRtxNLGQJuaObQBWMKwubVCSnnUiW5FDvNDnWHrPFZagcaHKoH09DQC8aUnrRowNAiuotXDCysTFdqRWGkUVA45xHwogpvQuI9o0QIqxSNSaV4g2tTLGPcJmhcIQAZGtBdbHxt6QApXDFEskpAqF1szpXqVnnTGAvJbNgU8c0NVzd1+bVYVqsfCgqjG7ET7oIVSV9iRNG49y5igig8q92vwFFp6Z7hGoSTFQMJzKo3CuGCIoVJKTIFDF22vIyUFSfgNZOU3qzYFcpmqkw72q4q3YBrKmKxL35Ak3wuD5aa+w60mxrovihXWhqDTBRzimwkyk0Yw6SKVrBmmGFoWjwc06QKHK51qRRgUOuvNGoFxWHJPDXzeAj2hRbDUmuMaVJreNGckH6wSi0RXaMSFaVXMftUZoNMtlYtChbWtPUMF60M+LmiFm9DYg3PhXjaZW8dJJ6TQ7SiKavpBFDOJjQUMpXobifbsiQ7xXFTOsg3iK9bUDXSkmkzm/A6EU7sabvsxenjgsfClGwVWinD3snwpqdk0lRXcU0ADS9tyBRmLUYM9aAQ3mEUartbPJtSQThnJmvQ4EoUTUKWSgGaEdcKkxSVG5WVT+Qm2O585NXXDKtVJ2K3x3q5YWwpj+YmlwLxNSOpMUcrAionmCaIWLkTNM8IaBcRBvRuDNYeC4muS1auya9aNjXmYiHDe1UG0Va0SyniNCY29aainP4JS1mBTvdzYKkqzuSEDvhSo1y+HWmmEaShOYjnAHNR6eHfU+CSt50JTxEiLWAT3/wgUEpeDpdL0vf6p8HacL2ilJaTA1JucoT1PTupbvZgw082EmxbSqe8zV7w2ESy2UjUi6tJMRVO33Tx4dUasgcuUTp40iE7nR1MmOKSaRX8ZglIbQ59BZInkFJ1H30E85Iir/sPZ6MRgQ2sC63AlUXSoBOU1QdoYVTa1IVZSSQR3imwl3Sa9jkdVi+H6lwyNCYFFZ4AoPDgnWp3bwKZKKemSd9O4lh2KBFMn1cJpbshMCmDxhJoEZJ2V7FuSk1xs/DyZqfEQpJoXBkoOtq9JvtaR5JOSbCNoEmRSZDZk04dcuaDScpmKGCdbH9/hEmAw0GasbItSPCqM0+YHCKZ5J2cnEKqMPmo+0tUalGaKgLJHVZjReGRFAJcvR+EVWM0IUKkYEJqI1Mj2a9I8iBg8RqN1rMuNBqT0AuT6VJhxxGvcQggAJEqWqI5kCLDxJHpWSdD+nx/Emoi9CFPupQ2mSeFCByH5kk+NaPsTdsYZu8FxXtq/0j6o99dbo7sJwqStQHarF+eQa5Un4mnzgkUiTs7LyU6XBXcQ0DPw61Qd+U8OGP/wCah6EdK0XaLRHWqBvy38wwei3U+8291Kx6mvzwUZHcF+eAvc9wnCR0ePTmg291Jt+9jqSUPRZXArxAlM+XwpnuOf2V3ThdbM8xmSpNo/N6Y7ysZ8K6I0Gf+ZKtf6SfWi7nHLYjLBZMLX5wZcARUjc19lM0UpoRT55KONCCHWxRamOIHCaF2IjhozGJ4DWx2KlpiB+OVRJatNdKZtUyVgCKXK+BsaSsHzWrpnC5hNdpb1qQYkIEHWs3LRuo7OGLGOlOsObUqQm88qbMG1HjvyLyV4B1sA6UOtHKpMpHOuAozVIg4CYNMMHS9a+Kj8IaW+QlwFq0rjDu2M124bVC0LV5nkds+0atu7mBTZ1UExCB/CQTJ8bxVQZN6sGwtogJKSoCFWkxY/7UrLwXdD/yV7ouzb1FIuKrTO2Ufxz4JUfgO6mTG1knQOHwbX0nmBSVL3OjkxNH2ParPN+b4Qd2IVy65uevlWg47FGLtueeQf6++qJvZhlOsFtKSCXc4kiI8QbGhtd62MTuFC/cNQLbwPJTJjndUfePzFWd2Ch1MWyKHcRESR1qrbotFgPB2E5koykmxUlxJ1i1p6U/2riQ0w8skXQop5zIITB8SK9Pc9Gp9sG3+aM6cbA15UPh8TKoVpUC8SV+VcoMmqlHWzgXbLnsmMtqnxo4DQmwvYorHHgNbHQEiu9tkBml5elWaaMxTfDela03tWxCfA2RtEZZ50A4+FXmoEOiYrgMcUzasSSZqbaHOAxBIirCwLCq7s5N6szCOEVkeWZN2KS5auEPXqRTU1ylqnCjhSpVTTDClRTxUzY0oWaFKNq4QbV2v2ahaXIrGeR8zqaCf264zn7Ij6MyJkXv3Uww15pOlkdqrOFZTaQJ51kqa2UdO6yJka9+cTyKRroD+NRL32xh0eUn7MDvplh928OoX7TyB/PWmeF3HZVfs3yO6eZ/tSbxx8fodXb4kioP7z4pftPumPrH88z60Onaz3/MX5k1qGzdwcLPHhXldOMDvi6q92juEwf3OFUB3rRP+f8AMV74sfCMXcn836meYXbzk3UT411vBtNXZJQLBZzEDSw5Dlc38BT/AB25vZcSmnGx/FBUn3E1TdtvhT5AiEwkRp3x60yLg3aQvO32VfIO0i018kXqYMyKjVIMUUZWcycKLhsP2KJ2kuEGoNhMqCLg1PtE8Br1bF2VrEuSml7q4oh8mbaV4ppPPWt+UONyBlsDLPOu22+DvrtSJqRlI52pblaKHjSezvZT8GDVuad4RVRwbAUu1WptNhR6sk2tCwuEV8h2pFYc1EGCKME+i9MsPpSsqvTLDm1YzQlXs1A2LGiCeGo0JtWM8j7Cc6s+wNgtOAKcGbMkzf2QCfeT8KrGHGtNt3duhlYQtWUKVCVHQK1CT0B+PjS8l1op6eraYXjt2UtugIKrzYknLH0fvqwbPYcSnKgoUByWCk/1Jkf9tSY/VKuZJNtOWknvNd4BUGpm2yqMUj39KdIWA2GyEnWHAo8gmCDFrkgai1D4B9SUhTmUk2KUphQ8BN4+6mzzYItbv/EUC4E20JHQad81t+DezyJttbwSYCC4mCCm6ckDQlVio6wOVYdiUkuKVa6ibcpM1uu2CGs61DgylZjuFzB1sBWGB4HTSZ6dYt5mn4+GTztSonhUgC8wB51pGw9zghAUoHMtswvLJbUL+yqOE24h3+FUrYKQ5iGkxqoc4uLi/LSt22jsotMJKUHhTARnkqUISBnJ9ke14DyrYbV0KyvtdFUDocUojKMibAoSAs6ZQJnw0pPtfZ2YBCRx3zEKkGAOUWmRzI0venTWxFonOrtDIKSBJPHm4o1nWaLb2SEqYWsAJzAEjKOEkoAAJM2nW+lGhLMh2iMtCMq60932wfZPLQPorUPQmkGH0rXwHB7JQozavHn5tFSYVEmmAwydaU5JclFU9MF2QDmq0o0pHhkDNanSRYUUXZPk5I1E1wKk/SU9a57QU0UAkcVGsmgyoZ6MbrDQh48Irr6NR4n2a6CgESdAJrGbFN6RzhjY0Li18TSeebOf5ikJHomf5q97RSiQjhHUAE+ZPf0o3ZOxod+dJK54goRA1N+ulLnJHVwdK8e35RaMC4cyf8P76e4MyaTs4YgDqmY70m4PhRuzcVxEGpogT0NH1hPtEBPeYofFYlspKgpJ7xMDz0qcka62jypZtNCYMD8KLSPLZWd79qH9CeUVZo+bQeUKsI6m5nwrIm1QKv3yi7T/AGdnDA6EuL8uFI+PpVCS3VOJaJMk9jrdp/LiWj9cfm9bzjtpEshbpgJAWSIKilwE51pAGXVJiBoTX542c+W1pVHsqB9Det12dtQHCrSvKtRRbhOYgAKCisDVKeQJNutFVMXkalTIsPtdWValhI48qQDAWkKUEE9Ccs6fSBobae8WWCYhCUFCQQUlQJMkxf8AvQTQb7EkKSUGFJAFlCJBg+yNLd1VnbONzA+lq8gBLvJjVPOLcVcqUSfOlqMNCCaMxQlE0KnNEdaGEhjjoiwZImmKfZoQYcjSuuOK9OKbMUmMcKm9OUG1J8ADF6apNDDyekKakC68IrmaehJ62eKmTVK2vao8YZ5wZWG1uK55UkwOd9BQN0PxYpZHSOto7QSlManpXmCJeYWRBKTfqKT4jc/ETORWboSOffPxpzulsrENLUl5tQQtMSYsTYeuk0qck46Z1MGJY3x/MfblbPzguKIGVYmRaYsI8SPzane2dnw6FoEg3X4gjSOWlHbN2K222lSVFMg9qgRHaswkq6iQQqO+j3FtlWSMyukk2gGSSdL0OSm9D8c29hOyNnDEM5DwuJEpJ5pVMpPdNx0zUi2js1xtcKSUq0nr4HQ0TtnHusNl1lSkLRB5EFM8QvqI5HoKuewNoJxmEacWEKK0ArTEgLFlCDMXmjjiWSNrlEHUt4pX4ZniNorbnMYjrz86T7f3uLSBLDqi4CWzEIUExJzHQXF4rUNqbrYZVy3fuUoD0msv3mwasXi+zZKfmgG0IKsogAzrzOXzrFja+YVjmpypa9zOtuYoqcJX7Vp9JFBpeHIU33l3fWhZzAhSCErSdRbhP3elCYPBQKOMdAZahKmgMukDStO3XxTjjCUiAlRSs25qAbVE2E1QcXAGlaRuCiEMqUBlKEzNhHaEGmJE8pWhVvfglYVhtLcqEuJJAtLZCZtyOs99UlG0iRCqu22d92VId41FZSUABShBgi46XuNKzZL3FWJGDx9yUCKDlVFYVQipiRQqA1ZK8AORdeBldMU1IK3sRnxX7HmzUkC9HKXQzRqdS68opAOTkBKJrxKTR5YFcLwGcQkwTYHxogscHOXaiQBlriXKiB7IPtEideSdB1N6A2hvtiFcKF9kgaIa4EgdLXOgovHbLJSUTxJ9kn6Se/vqoOi5n0pEEpbezsOPwopJB7e3HgoKDqwR1UTRyN7cRAHaqSbWPsqAM66i9V+pErPjTXFMWskvc23ZW3TiWA4iApWXtBEpSocN/qlJiRbhRXbBLTkqVIIhME2E6X5Vke7+23MK6Ftm0wpBulSTqDWn4ja7S0IcTORwCJHsKHtJkXjSKlyRcWVYX49xntPEZ0KT1BHqKoeFx7jSpbWttXMoUUnzirMrFp/termnGbNxLSP0jsM4SASrhXKeH2xBgxIvzp/S5Em0xXVNQSpWZm5vnjCCk4l2I/iv660Hu9iFJfUskyYIIN5SZn31o7+5eynJKHgmOScQk+5c0FtDdNhltPYEHOXOIrClHKgkX0AtpVWRxlBpEUM0FJa/Qq29ryXni4BBdaBUOQWgQT4cKT/NVaS0ALR5Gae7QblQi+UlJi8JVb0sPWqvh1wog6Ax76jxycnZXnwRcVH2Wj3GNVqO57IGy3V5bpaABPKXSbfnlWavomw1rQ9mOlrZbqJupTaAPo9T5299Os4zjoxjGtcSj1JPqahYaJNdYpagog6gkVyxiCk0wEseDw8CiOypGjbahXv69VQhUPQivYpB+u1V5+uVVlHqLDNeZjSlvahkTzpsgyAaxmUFFFHbJYBcBP0QT5xA+JoI4hNN9lI4CodfcAT53peWVRZd0EbyE5wilCUpmDmBgxP8PmKpe92y8i0upEJcE+daWwSEISjVQmRyE61XN8dmfNOogcMOp0sDMjrqDUuKVOzsZopxM2FdBVcmvgavOXdEwNW7YGIKsKtIPE2Q4B4GT99U1Kqf7o4oB/KdFgpOlLyL0lOKWxrvRjlpcStKlBLiAYB59fhScbZd/wCYr1pnt9ucMnq0sp8iSPLl61W8lDjS7Rkm06GX6/d5rJ8YqdveJabiCfsj8KSRXk0fbH2A7mXDYG21OLKFEHMggWsDyjv0pItrK6pPQ+43ofZGM7N5tWkKANN95GuzxAVyUIJ79f8AV7qBJRnryE3asmRiUoTm+leDEiwEeElQ9KumwknEYV+SnKy3nsgJUXOzKspnUAAWB5mqjgmUrRlWSicym1BScy1ADMCg6pTCSdDqBzq4PPjD4ZMLCsxUpQylEgwgk2uSLc7JF6FqXfb4Is8sShSXqszHeHDjPmiCde+Iv7/dSg4eaabdUVLgCwuD1kAyOo0oRhu9OhairJJU5OuCNOxVkSK+/Ui+lW7CNcAqJ54J1orF2VdGwnJ0rzaOzVMrKFiCkwauOCbzOIHVSfeRQ3yoYTJtB5I6p96EmkvJ/EUfo/2HRScH7lV+kmrIyOEVWo4k1ZWvZHhTWJYPnkirnhcIUtpSdcyR8T99VLAt5nUJPNQFaAhmFNJPes+VT9Q+EdX/AE2OmxizwNhUDMpSUp7k5j+BNI9oJzqUVTCwtvW1hynpxfnVztN6FNJmBJV5JTA++lTzXzCVRBzpObrnUYHpJ8hU79jo/wDVv3MfeRlJHQkelq4FG7bZyPup6OK+M0FXQTtWcuWpNHQFF7Hch9v7Y+NBzcUVs5MPo71J95mvPgKHzL7l8dY43h2faNqIAumxAGaxI7qGZ3cQ4oIDK5UQAAU3J0HtR0prh/pj6w96U1O07kWlQ1SoKHikz91QqVHRUE4/Whbivk7cRE4d9OY5Rzk9BBNDj5P1BUdjic0THZr0mCbDS/wrecc2HWrHXKpJ6EwUq8jB8qCwGI7VxSxaGkAjopSnCtPkUgVd8L6s4n+9lW4oxlv5O1JkljEnLf8AduCIE9KE2swjENO9nn7RlAdyqESlBhyJv7KiqOWXnX6F5+IB9P8Aes33/wAP2T7WIAkSpLgtdMZXBfqkk0vJj7fVY3B1PxZdjVWVrdzYrTjbK1ArhOdOZIkFwXCY5WV/aab71dn+jtt5gUFJHASkgCYzJImcxJmTrS/Y3zSlYYmOzVDTn0VtOytpU9bkH415vGtTXE/CEoAJBuTBzZUjWbC5t31sWmR5b7in7bYCCEjRKQkA6gC9++5pTlk2oLF7WU44pZ5qJjoOQorCYoTTKoFMs+HsgUu2u3IHjRrS+EUBttZyV4AdbFT8419pH+YVJ8qSM20Hz9cD+lKR91d7mN53WB1cQP8AuFc/KkjLjn/tz6gEVM367Kox0Ut9qHE08FgPCq27iiSD0ro7UV1p/IqSLbu2znxLY75rQHk/Oq+qhKB4q4j7gKqm47Ev5v4R8QatbV3b/SWtXkgBI/y1Lndujr9BGoJv6v8AP6AO3X5eIH0UZR9pRH/lUu0GZbQgXCVJJFzGXInlc+0aTpe7R/N1cn0Ij4002g8odskXB4ZPRAlWn2B60pFzXCM431wZ/TnEoBVOVQAlRugTXGD3HxTgnJkH1zlPprzFWDeHepWGcytIQVLhWciTEAZesWNvrVU8dvE+57bivAGBz6eNVQc3FUc+SgnbGqNxlfSdQIt6/wBpPlU7G7TTZC14hOZMBCRBKlRIHhVUddJNyfU1Jg18ST9dPxou2XmRsZwUqSNX2Ph0ntM3NSfD2a6xGGiuNkgnOOoQr0Ch4UwxaOEGO8etQnQg/SjQN38RnwjR59mAfFvh+40v2NiEJxOJazjMpfaBMKkAJAVeI1vbqaF2PjltbPcU2kFTSlEJIJBBibC/NVVT/iB79J/SCgBzQJyqyqBTl0JnTv5V04T9KZ8vnj25Jx+pq49kd3wNj8aqm+eFzMExMT6lJHwNNt2dqrxDRLiMh0sFAXn+LwofeFGbDueE/jRT3Fg4X25Iv6ozTZDaldmlagTmypNgQhOUZSeZ8eo7qH+UwqDroTx3yAECCk8MkQBH4VZt2cOkv4dJEicxt9LNEzryHoKq3yiYptOJcVwqT2xlP0pgzxREa0qK9Fj8rTz9v1M7wuyc3OjmtjZTrR7TKTxpkAzY8qkSL0V2Kmu1tErVgBUWP2e64nhQtX2UqPwFXr5LsGhb6ytIVCRGYAxJPXwrYmmQBYAeAArLt0gONsw75NtkPDEMKW04lKVZiShQ9kE9OsV58oWxH8TjHVpZdgkRDatAkDp3Vu9fULwNyu/5BrNS4PylidzcQm6mnR4oUPupedhKr9aYtEpNfnjeS2Ke/wARXxok2nRjlasebmcAcV0A935NMMZiciFE2IaAn6yz/c0u3VT+zEq1cUhPgFKj4GpttI7RCjoFPAeSQY+IqLLts+j6RdsFft/kD2I6C8kC8QO6fyfdVg2bs8rQ5mOucyJ4i4J58oOnfVd3fwpQtZn2UqVPQhJ/CrYylQw5iUycpnU6I6a+dZEZkfsZbvocy2VdUffP31VlKq377oCQ2OaStPLQGB39fzNU5Ik+NWYvlRzc+pEqhbxrpJgDuM165rbQWH3muDpTAODbdxMIl1awoTLKSDPRUH/MKsmL3cJ0zWvYZoju1iqt8nTxzswfaZUDN9CiLa8q08IUFRyiQbx5HlQY4RlHa9/7iOpzZMeX0uhNutg1tB1KoIOVSSDa0gjuPs0Jvfgyp7DKTr2oTPcSFj4GrG9YghNzzsPH1oLaGEU6EZdULSq/MJJHLnlJ86aopKkQzyPJLulyTpxwbYU4swE3JuZHgPCqhiN6FP5kIRwqkXMEieZ5Dw9atm0mllpSGQmVAIlRslJGUn0n1rPkYcoUUaQSPMGD5WpOabjpD+mxxlbYVhGnEPBxOVKhoBcDyNVvfTdouonPCsxULCCqDY9AasyGhzUR36ULjm2oOZybEe0SdO40hTkit443dGZ7BQpWHWb8CwPDMD/41O2adbG2WElbbc5VL4gL6pJCf96rofgxT4O2xHUQqpe5o3yTq+ed+yn4mtgRWE7jbfbwqlKcnijQTp/vWoYLfthQHt/01imozdk7i2lRaK+ofB41LiZTMd4ihdo7fbZMLzT3Cae8kUrsV2u6CsWeE1+d95v/AFT3+Iv41re1PlCw4BEr/pNY3tnHJcfcWnRSyRNjBNJjJSlaGU0i07DOVpA7yf6Uk/GK82s9CGkj6yz3zEfCu9nphs9wgeKo/CoNqKCngBHCkIPiBf41C3cj6qC7YH2zbtu3gqEeGdUfnwqyLxEIbTcknP6Sr4x61X8EyRhSqNVpHpJHvNPG2Lt8zBE27pMH40aFyaM8+UBqE8yQ6RNvpJknzNUlBitJ3vwXasYkj/43EqF+QhPPz/IrNwnX89aqwv0nO6leuz4uV2owkd8n7qgqR3XwgelPJu50zYvk6/8ArHmULHomf9Na+gVkW4VmcEepWPVtz0/tWuobtJtQYeH92K63519v3ZIG5/vUyEACKVo2wntVNpSslMEqyEouAYzaTfSixiD18rCm2iI+yRECazfaBHbuQI+cXY6glR5itN7jqPhWa7dxfa4h1SAtfERwNlQhAyzIEAWmaRnjaRV00lGTsjxbctqCeFRSQlUSQSLEUgwbbjDa0u5l5iCLDhEAGOsm/dTlOYDiVl8p98gUv2hj1TAIUNAYjzip1pUWvmwzZeywWP0lCQk5+JUgAoCkhOZIuVA5r/wqM8hWZ7YbyPujSHF2/mNbRsjaTeA2YX3QVJN1JCcxJWoISlI7469ayvexpBxKloCkpWAsJUIUMwmCORp9VTJZScotezB9m3CZPX41c9iajvqn7PSMgJ5E/GrpsXEoEdahzv1Bw+U1Pd4/NxVf32F6e7uqlE0j32Op8KZJ/wACP3E/+jMp2uq5BquqF/On+2HZUarTiTmNHh5PTNK2WJQkdV/5QD+NLXWB2y5g+0TP57qcbJYypRHMKXPTUfdSdkhXblVyEueswD4XpCWz6Zy9OgplWbCtJH0lpJjxTaeXOnu0G8raiZ4UEpMzcX+6lfZcGGSIFkjqJmdOf9qN2y/82UixUoNkcjcT7jRim+KE+1Gow5RP7xm8T7SCcwP/AFB6Cslw2o8R8DWybeI7Frr2jydToc/TvCax5xGR5Q/hWfcaow+SLqeU/wA/NEJEK86+Vy75NdYgXPj8a8I9nw+81SRNbaNj3DPzWzv8RQ62KHpvy52rX0JTzM+dYxuQshnZ5gmHlDKNTwu6Dnr5VqKXHV6Iyj6xAocXD+7F9Z80ft+7D8Q4DIT016X5Dralv6MtIDic7hBs3mQkLvHtFNuuvKo3llLiEFYKlKAISPZB5kz7qbuohIAtFhzj8aYRtNKyPGuqCSCCJgZpkCdb9ek86h21iwjCukCEpZcjpAbVAoTE4/EgZVNNL6qDhSD/ACqSSnyzUi3xxLrez3SVyC04FIA4RnSoSlSuIASLEnyrTDOdk78rbYSp/jEwSIzGOZGh91OEuqfWFJQENqQmSu0FWiidE2PfWc4tX7K2OqlV+ksCjDtsFpaWwgJCFiAZOUSFDr3d9KljjyPjmlwRM7cwbLeTt2ykJCY9qQB0AMzWZ73YVh98rYVCSB9BWsC3lflRm8Ow8ETGFSsOKzRxqygwcoSgg5rxOlI/+EcShGZYIEkXSbEROh7xSMuVKuBmOD2LMQz2QyzPPQjUn8BTHZW0AFC9xHhUqd3FlMlYFrSk399GbL3bWZh5kcpUkm/SxtUk5p7HKDRqW5OKztGTJ1pV8oOICR3/ANhVZwmxsS0uRimG1TwwpQmRyg1Ji90MSo8b7Zm8kLM+ta5pwUQPhvusom0HsyjegEbPWbxY6Grfid11pmXGiekKmhTsdwfSSQek/fWxyU9G/DvksmHBDCVDkz8daU4xjKxngyuUxpmlwET6n0p6f3I+xHuoHag/Z0eKfjRM7SZziHMq2PCRPXKYEchQ2MfzugAg8ZV3SET8QKmx/ts/ZoUH9oT4H4UIzwj3auIlIGqUuWOgSe0XN/CqVtHdZxeIcUMqUTOZRGsCbCr2v92ftK+Jqt7bWepo4SaeheWClp+BUzsTDJV+0OzpOXS3599Sfr/CM8LTOY8lEC866+HvquY9RmhRqKpWO/mZDPN2SqKNf3Z2tLOFcygftKlEDkmFCf7jwq+L28SIAjz/AAvWZ7r/ALluru3SlNwtL3DlghlalIKwbnzzZ59on41bn9PMfGqdh/3rf20/EVccRp503A7v7kfXpJxS9gLGG1VL5THcuy3j9VI/qUBVrxmlUz5Vf/biOWdH31Sc0xPGLhpgHx9VVpeG3nGIJCAWw2FFIHC0uEqyqROqjpJubdazTF3Lc91WzC+z5UjqH6Gi3pcSlc/Yvu54T2b+MKcym8qW06xp+Iv41BtfauLSQXMoCh2mTLbKvnX24Blp1J0OWRyPFzFcbVVmXxXhMCbwBoL8q47aKorYJjj24K0SlcjMkDhvYZQNL1YMHuqpCElQVGWTw/SiPjSHZiiF69PjV5wbpKLknxJNC3oLh6KNvRshTSkImTkStZ6ZiYAr7C7SfCQkLMC172F+dH7ymSub2+GlBsD8+VectGr6guL7RbkzxKk+Mc6NYYJEkc4PiB/eh2P3v8h+NNkfuz9v/SKGTrZvg//Z"/>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481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3" y="3276600"/>
            <a:ext cx="272415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0025" y="3429000"/>
            <a:ext cx="25939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3" name="Picture 5" descr="http://www.salmoncreekchurch.org/wp-content/uploads/2011/03/sermons.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4447919"/>
            <a:ext cx="4404360" cy="237198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5" name="Picture 7" descr="http://4.bp.blogspot.com/_s8127-wyIgU/Sl7PCgiJUNI/AAAAAAAADNs/lNnhS8AvYTU/s200/sermon+index+edit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5425" y="3627438"/>
            <a:ext cx="37322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0" y="839450"/>
            <a:ext cx="9144000" cy="2800767"/>
          </a:xfrm>
          <a:prstGeom prst="rect">
            <a:avLst/>
          </a:prstGeom>
          <a:noFill/>
        </p:spPr>
        <p:txBody>
          <a:bodyPr>
            <a:spAutoFit/>
          </a:bodyPr>
          <a:lstStyle/>
          <a:p>
            <a:pPr>
              <a:defRPr/>
            </a:pP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You can search the internet and find many sermons, books and religious teachings claiming that manifestations of the Holy Spirit are fake &amp; demonic.</a:t>
            </a: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9154" name="Picture 2" descr="http://www.unsolved-mysteries.com/thumbnail.php?file=witch_hunt11_602946898.jpg&amp;size=article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231041"/>
            <a:ext cx="6172200" cy="708424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ts val="13800"/>
              </a:lnSpc>
              <a:defRPr/>
            </a:pPr>
            <a:r>
              <a:rPr lang="en-US" sz="10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Attacking the</a:t>
            </a:r>
          </a:p>
          <a:p>
            <a:pPr>
              <a:lnSpc>
                <a:spcPts val="13800"/>
              </a:lnSpc>
              <a:defRPr/>
            </a:pPr>
            <a:r>
              <a:rPr lang="en-US" sz="10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Lord’s Servants</a:t>
            </a:r>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50178" name="Picture 3" descr="http://www.al-islam.org/gallery/kids/clipart/drawings/Accus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133600"/>
            <a:ext cx="2919413"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76200"/>
            <a:ext cx="8991600" cy="1641988"/>
          </a:xfrm>
          <a:prstGeom prst="rect">
            <a:avLst/>
          </a:prstGeom>
          <a:noFill/>
        </p:spPr>
        <p:txBody>
          <a:bodyPr>
            <a:spAutoFit/>
          </a:bodyPr>
          <a:lstStyle/>
          <a:p>
            <a:pPr algn="ctr" fontAlgn="auto">
              <a:lnSpc>
                <a:spcPts val="6000"/>
              </a:lnSpc>
              <a:spcBef>
                <a:spcPts val="0"/>
              </a:spcBef>
              <a:spcAft>
                <a:spcPts val="0"/>
              </a:spcAft>
              <a:defRPr/>
            </a:pPr>
            <a:r>
              <a:rPr lang="en-US" sz="5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Do not touch my anointed ones; </a:t>
            </a: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
            </a:r>
            <a:b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b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Do my prophets no harm.</a:t>
            </a:r>
            <a:endPar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endParaRPr>
          </a:p>
        </p:txBody>
      </p:sp>
      <p:sp>
        <p:nvSpPr>
          <p:cNvPr id="50180" name="Rectangle 6"/>
          <p:cNvSpPr>
            <a:spLocks noChangeArrowheads="1"/>
          </p:cNvSpPr>
          <p:nvPr/>
        </p:nvSpPr>
        <p:spPr bwMode="auto">
          <a:xfrm>
            <a:off x="76200" y="1524000"/>
            <a:ext cx="67818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3200"/>
              </a:lnSpc>
            </a:pPr>
            <a:r>
              <a:rPr lang="en-US" sz="4000" b="1">
                <a:solidFill>
                  <a:srgbClr val="C00000"/>
                </a:solidFill>
              </a:rPr>
              <a:t>Miriam and Aaron began to talk against Moses because of his Cushite wife, for he had married a Cushite. “Has the LORD spoken only through Moses?" they asked.</a:t>
            </a:r>
          </a:p>
          <a:p>
            <a:pPr>
              <a:lnSpc>
                <a:spcPts val="3200"/>
              </a:lnSpc>
            </a:pPr>
            <a:r>
              <a:rPr lang="en-US" sz="4000" b="1">
                <a:solidFill>
                  <a:srgbClr val="C00000"/>
                </a:solidFill>
              </a:rPr>
              <a:t>"Hasn't he also spoken through us?" And the LORD heard this…At once the LORD said to Moses, Aaron and Miriam, "Come out to the Tent of Meeting, all three of you." So the three of them came out…”</a:t>
            </a:r>
          </a:p>
        </p:txBody>
      </p:sp>
      <p:sp>
        <p:nvSpPr>
          <p:cNvPr id="8" name="Rectangle 7"/>
          <p:cNvSpPr/>
          <p:nvPr/>
        </p:nvSpPr>
        <p:spPr>
          <a:xfrm>
            <a:off x="6400800" y="1219200"/>
            <a:ext cx="2704588" cy="707886"/>
          </a:xfrm>
          <a:prstGeom prst="rect">
            <a:avLst/>
          </a:prstGeom>
          <a:noFill/>
        </p:spPr>
        <p:txBody>
          <a:bodyPr wrap="none">
            <a:spAutoFit/>
          </a:bodyPr>
          <a:lstStyle/>
          <a:p>
            <a:pPr algn="ctr" fontAlgn="auto">
              <a:spcBef>
                <a:spcPts val="0"/>
              </a:spcBef>
              <a:spcAft>
                <a:spcPts val="0"/>
              </a:spcAft>
              <a:defRPr/>
            </a:pP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--Ps. 105:15</a:t>
            </a:r>
          </a:p>
        </p:txBody>
      </p:sp>
      <p:sp>
        <p:nvSpPr>
          <p:cNvPr id="9" name="Rectangle 8"/>
          <p:cNvSpPr/>
          <p:nvPr/>
        </p:nvSpPr>
        <p:spPr>
          <a:xfrm>
            <a:off x="6477000" y="6273225"/>
            <a:ext cx="2694135" cy="584775"/>
          </a:xfrm>
          <a:prstGeom prst="rect">
            <a:avLst/>
          </a:prstGeom>
          <a:noFill/>
        </p:spPr>
        <p:txBody>
          <a:bodyPr wrap="none">
            <a:spAutoFit/>
          </a:bodyPr>
          <a:lstStyle/>
          <a:p>
            <a:pPr algn="ctr" fontAlgn="auto">
              <a:spcBef>
                <a:spcPts val="0"/>
              </a:spcBef>
              <a:spcAft>
                <a:spcPts val="0"/>
              </a:spcAft>
              <a:defRPr/>
            </a:pPr>
            <a:r>
              <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--Numbers 12</a:t>
            </a: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 name="Rectangle 4"/>
          <p:cNvSpPr/>
          <p:nvPr/>
        </p:nvSpPr>
        <p:spPr>
          <a:xfrm>
            <a:off x="0" y="-76200"/>
            <a:ext cx="8991600" cy="1641988"/>
          </a:xfrm>
          <a:prstGeom prst="rect">
            <a:avLst/>
          </a:prstGeom>
          <a:noFill/>
        </p:spPr>
        <p:txBody>
          <a:bodyPr>
            <a:spAutoFit/>
          </a:bodyPr>
          <a:lstStyle/>
          <a:p>
            <a:pPr algn="ctr" fontAlgn="auto">
              <a:lnSpc>
                <a:spcPts val="6000"/>
              </a:lnSpc>
              <a:spcBef>
                <a:spcPts val="0"/>
              </a:spcBef>
              <a:spcAft>
                <a:spcPts val="0"/>
              </a:spcAft>
              <a:defRPr/>
            </a:pPr>
            <a:r>
              <a:rPr lang="en-US" sz="5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Do not touch my anointed ones; </a:t>
            </a:r>
            <a:br>
              <a:rPr lang="en-US" sz="5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b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Do my prophets no harm.</a:t>
            </a:r>
            <a:endPar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endParaRPr>
          </a:p>
        </p:txBody>
      </p:sp>
      <p:sp>
        <p:nvSpPr>
          <p:cNvPr id="51203" name="Rectangle 6"/>
          <p:cNvSpPr>
            <a:spLocks noChangeArrowheads="1"/>
          </p:cNvSpPr>
          <p:nvPr/>
        </p:nvSpPr>
        <p:spPr bwMode="auto">
          <a:xfrm>
            <a:off x="76200" y="1371600"/>
            <a:ext cx="67818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3900"/>
              </a:lnSpc>
            </a:pPr>
            <a:r>
              <a:rPr lang="en-US" sz="4400" b="1">
                <a:solidFill>
                  <a:srgbClr val="C00000"/>
                </a:solidFill>
              </a:rPr>
              <a:t>Listen to my words: When there is a prophet among you, I, the LORD, reveal myself to them in visions,</a:t>
            </a:r>
          </a:p>
          <a:p>
            <a:pPr>
              <a:lnSpc>
                <a:spcPts val="3900"/>
              </a:lnSpc>
            </a:pPr>
            <a:r>
              <a:rPr lang="en-US" sz="4400" b="1">
                <a:solidFill>
                  <a:srgbClr val="C00000"/>
                </a:solidFill>
              </a:rPr>
              <a:t>I speak to them in dreams. But this is not true of my servant Moses; he is faithful in all my house. With him</a:t>
            </a:r>
          </a:p>
          <a:p>
            <a:pPr>
              <a:lnSpc>
                <a:spcPts val="3900"/>
              </a:lnSpc>
            </a:pPr>
            <a:r>
              <a:rPr lang="en-US" sz="4400" b="1">
                <a:solidFill>
                  <a:srgbClr val="C00000"/>
                </a:solidFill>
              </a:rPr>
              <a:t>I speak face to face, clearly and not in riddles;   he sees the form of the LORD</a:t>
            </a:r>
          </a:p>
        </p:txBody>
      </p:sp>
      <p:sp>
        <p:nvSpPr>
          <p:cNvPr id="8" name="Rectangle 7"/>
          <p:cNvSpPr/>
          <p:nvPr/>
        </p:nvSpPr>
        <p:spPr>
          <a:xfrm>
            <a:off x="6689482" y="1219200"/>
            <a:ext cx="2454518" cy="646331"/>
          </a:xfrm>
          <a:prstGeom prst="rect">
            <a:avLst/>
          </a:prstGeom>
          <a:noFill/>
        </p:spPr>
        <p:txBody>
          <a:bodyPr wrap="none">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--Ps. 105:15</a:t>
            </a:r>
          </a:p>
        </p:txBody>
      </p:sp>
      <p:pic>
        <p:nvPicPr>
          <p:cNvPr id="51205" name="Picture 5" descr="http://www.al-islam.org/gallery/kids/clipart/drawings/Accus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133600"/>
            <a:ext cx="2690813"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973769" y="6135469"/>
            <a:ext cx="3004669" cy="646331"/>
          </a:xfrm>
          <a:prstGeom prst="rect">
            <a:avLst/>
          </a:prstGeom>
          <a:noFill/>
        </p:spPr>
        <p:txBody>
          <a:bodyPr wrap="none">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--Numbers 12</a:t>
            </a: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41947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475" y="0"/>
            <a:ext cx="3238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52226" name="Picture 3" descr="http://www.al-islam.org/gallery/kids/clipart/drawings/Accus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133600"/>
            <a:ext cx="2919413"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76200"/>
            <a:ext cx="8991600" cy="1641988"/>
          </a:xfrm>
          <a:prstGeom prst="rect">
            <a:avLst/>
          </a:prstGeom>
          <a:noFill/>
        </p:spPr>
        <p:txBody>
          <a:bodyPr>
            <a:spAutoFit/>
          </a:bodyPr>
          <a:lstStyle/>
          <a:p>
            <a:pPr algn="ctr" fontAlgn="auto">
              <a:lnSpc>
                <a:spcPts val="6000"/>
              </a:lnSpc>
              <a:spcBef>
                <a:spcPts val="0"/>
              </a:spcBef>
              <a:spcAft>
                <a:spcPts val="0"/>
              </a:spcAft>
              <a:defRPr/>
            </a:pPr>
            <a:r>
              <a:rPr lang="en-US" sz="5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Do not touch my anointed ones; </a:t>
            </a:r>
            <a:br>
              <a:rPr lang="en-US" sz="5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br>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Do my prophets no harm.</a:t>
            </a:r>
            <a:endPar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endParaRPr>
          </a:p>
        </p:txBody>
      </p:sp>
      <p:sp>
        <p:nvSpPr>
          <p:cNvPr id="52228" name="Rectangle 6"/>
          <p:cNvSpPr>
            <a:spLocks noChangeArrowheads="1"/>
          </p:cNvSpPr>
          <p:nvPr/>
        </p:nvSpPr>
        <p:spPr bwMode="auto">
          <a:xfrm>
            <a:off x="76200" y="1524000"/>
            <a:ext cx="7086600"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6000"/>
              </a:lnSpc>
            </a:pPr>
            <a:r>
              <a:rPr lang="en-US" sz="5400" b="1">
                <a:solidFill>
                  <a:srgbClr val="C00000"/>
                </a:solidFill>
              </a:rPr>
              <a:t>Why then were you not afraid to speak</a:t>
            </a:r>
          </a:p>
          <a:p>
            <a:pPr>
              <a:lnSpc>
                <a:spcPts val="6000"/>
              </a:lnSpc>
            </a:pPr>
            <a:r>
              <a:rPr lang="en-US" sz="5400" b="1">
                <a:solidFill>
                  <a:srgbClr val="C00000"/>
                </a:solidFill>
              </a:rPr>
              <a:t>against my servant Moses? The anger of the LORD burned against them,</a:t>
            </a:r>
          </a:p>
          <a:p>
            <a:pPr>
              <a:lnSpc>
                <a:spcPts val="6000"/>
              </a:lnSpc>
            </a:pPr>
            <a:r>
              <a:rPr lang="en-US" sz="5400" b="1">
                <a:solidFill>
                  <a:srgbClr val="C00000"/>
                </a:solidFill>
              </a:rPr>
              <a:t>&amp; He left them.</a:t>
            </a:r>
          </a:p>
        </p:txBody>
      </p:sp>
      <p:sp>
        <p:nvSpPr>
          <p:cNvPr id="8" name="Rectangle 7"/>
          <p:cNvSpPr/>
          <p:nvPr/>
        </p:nvSpPr>
        <p:spPr>
          <a:xfrm>
            <a:off x="6689482" y="1219200"/>
            <a:ext cx="2454518" cy="646331"/>
          </a:xfrm>
          <a:prstGeom prst="rect">
            <a:avLst/>
          </a:prstGeom>
          <a:noFill/>
        </p:spPr>
        <p:txBody>
          <a:bodyPr wrap="none">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--Ps. 105:15</a:t>
            </a:r>
          </a:p>
        </p:txBody>
      </p:sp>
      <p:sp>
        <p:nvSpPr>
          <p:cNvPr id="9" name="Rectangle 8"/>
          <p:cNvSpPr/>
          <p:nvPr/>
        </p:nvSpPr>
        <p:spPr>
          <a:xfrm>
            <a:off x="5973769" y="6135469"/>
            <a:ext cx="3004669" cy="646331"/>
          </a:xfrm>
          <a:prstGeom prst="rect">
            <a:avLst/>
          </a:prstGeom>
          <a:noFill/>
        </p:spPr>
        <p:txBody>
          <a:bodyPr wrap="none">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--Numbers 12</a:t>
            </a:r>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53250" name="Rectangle 4"/>
          <p:cNvSpPr>
            <a:spLocks noChangeArrowheads="1"/>
          </p:cNvSpPr>
          <p:nvPr/>
        </p:nvSpPr>
        <p:spPr bwMode="auto">
          <a:xfrm>
            <a:off x="0" y="685800"/>
            <a:ext cx="90678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3900"/>
              </a:lnSpc>
            </a:pPr>
            <a:r>
              <a:rPr lang="en-US" sz="4400"/>
              <a:t>In this vision, Philip saw the Lord </a:t>
            </a:r>
            <a:r>
              <a:rPr lang="en-US" sz="4200"/>
              <a:t>standing with His arms outstretched.</a:t>
            </a:r>
            <a:r>
              <a:rPr lang="en-US" sz="3600"/>
              <a:t/>
            </a:r>
            <a:br>
              <a:rPr lang="en-US" sz="3600"/>
            </a:br>
            <a:r>
              <a:rPr lang="en-US" sz="4400"/>
              <a:t>Soldiers in blue and gray uniforms</a:t>
            </a:r>
            <a:br>
              <a:rPr lang="en-US" sz="4400"/>
            </a:br>
            <a:r>
              <a:rPr lang="en-US" sz="4400"/>
              <a:t>were marching past Him and were laying their bloody swords on</a:t>
            </a:r>
          </a:p>
          <a:p>
            <a:pPr>
              <a:lnSpc>
                <a:spcPts val="3900"/>
              </a:lnSpc>
            </a:pPr>
            <a:r>
              <a:rPr lang="en-US" sz="4400"/>
              <a:t>His arms. </a:t>
            </a:r>
            <a:r>
              <a:rPr lang="en-US" sz="4000"/>
              <a:t>The Lord resolutely</a:t>
            </a:r>
          </a:p>
          <a:p>
            <a:pPr>
              <a:lnSpc>
                <a:spcPts val="3900"/>
              </a:lnSpc>
            </a:pPr>
            <a:r>
              <a:rPr lang="en-US" sz="4000"/>
              <a:t>looked </a:t>
            </a:r>
            <a:r>
              <a:rPr lang="en-US" sz="4400"/>
              <a:t>into the eyes of</a:t>
            </a:r>
          </a:p>
          <a:p>
            <a:pPr>
              <a:lnSpc>
                <a:spcPts val="3900"/>
              </a:lnSpc>
            </a:pPr>
            <a:r>
              <a:rPr lang="en-US" sz="4400"/>
              <a:t>each one, saying,</a:t>
            </a:r>
            <a:br>
              <a:rPr lang="en-US" sz="4400"/>
            </a:br>
            <a:r>
              <a:rPr lang="en-US" sz="4800">
                <a:solidFill>
                  <a:srgbClr val="C00000"/>
                </a:solidFill>
              </a:rPr>
              <a:t>"</a:t>
            </a:r>
            <a:r>
              <a:rPr lang="en-US" sz="4800" b="1" i="1">
                <a:solidFill>
                  <a:srgbClr val="C00000"/>
                </a:solidFill>
              </a:rPr>
              <a:t>No one who has</a:t>
            </a:r>
          </a:p>
          <a:p>
            <a:pPr>
              <a:lnSpc>
                <a:spcPts val="3900"/>
              </a:lnSpc>
            </a:pPr>
            <a:r>
              <a:rPr lang="en-US" sz="4800" b="1" i="1">
                <a:solidFill>
                  <a:srgbClr val="C00000"/>
                </a:solidFill>
              </a:rPr>
              <a:t>their brother's blood on</a:t>
            </a:r>
          </a:p>
          <a:p>
            <a:pPr>
              <a:lnSpc>
                <a:spcPts val="3900"/>
              </a:lnSpc>
            </a:pPr>
            <a:r>
              <a:rPr lang="en-US" sz="4800" b="1" i="1">
                <a:solidFill>
                  <a:srgbClr val="C00000"/>
                </a:solidFill>
              </a:rPr>
              <a:t>their sword will be used</a:t>
            </a:r>
          </a:p>
          <a:p>
            <a:pPr>
              <a:lnSpc>
                <a:spcPts val="3900"/>
              </a:lnSpc>
            </a:pPr>
            <a:r>
              <a:rPr lang="en-US" sz="4800" b="1" i="1">
                <a:solidFill>
                  <a:srgbClr val="C00000"/>
                </a:solidFill>
              </a:rPr>
              <a:t>to build My house</a:t>
            </a:r>
            <a:r>
              <a:rPr lang="en-US" sz="4800" b="1">
                <a:solidFill>
                  <a:srgbClr val="C00000"/>
                </a:solidFill>
              </a:rPr>
              <a:t>.</a:t>
            </a:r>
            <a:r>
              <a:rPr lang="en-US" sz="4800">
                <a:solidFill>
                  <a:srgbClr val="C00000"/>
                </a:solidFill>
              </a:rPr>
              <a:t>"</a:t>
            </a:r>
            <a:endParaRPr lang="en-US" sz="4000">
              <a:solidFill>
                <a:srgbClr val="C00000"/>
              </a:solidFill>
            </a:endParaRPr>
          </a:p>
        </p:txBody>
      </p:sp>
      <p:sp>
        <p:nvSpPr>
          <p:cNvPr id="2" name="Rectangle 1"/>
          <p:cNvSpPr/>
          <p:nvPr/>
        </p:nvSpPr>
        <p:spPr>
          <a:xfrm>
            <a:off x="749325" y="-76200"/>
            <a:ext cx="7645363" cy="923330"/>
          </a:xfrm>
          <a:prstGeom prst="rect">
            <a:avLst/>
          </a:prstGeom>
          <a:noFill/>
        </p:spPr>
        <p:txBody>
          <a:bodyPr wrap="none">
            <a:spAutoFit/>
          </a:bodyPr>
          <a:lstStyle/>
          <a:p>
            <a:pPr algn="ctr" fontAlgn="auto">
              <a:spcBef>
                <a:spcPts val="0"/>
              </a:spcBef>
              <a:spcAft>
                <a:spcPts val="0"/>
              </a:spcAft>
              <a:defRPr/>
            </a:pP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A Vision – Philip </a:t>
            </a:r>
            <a:r>
              <a:rPr lang="en-US" sz="5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Elston</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endParaRPr>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886" y="2255520"/>
            <a:ext cx="3748314" cy="4572000"/>
          </a:xfrm>
          <a:prstGeom prst="rect">
            <a:avLst/>
          </a:prstGeom>
          <a:noFill/>
          <a:ln>
            <a:noFill/>
          </a:ln>
          <a:effectLst>
            <a:outerShdw dist="35921" dir="2700000" algn="ctr" rotWithShape="0">
              <a:schemeClr val="bg2"/>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3" name="Picture 4" descr="http://images.elfwood.com/art/t/o/torch/after_a_bloody_batt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775" y="3302000"/>
            <a:ext cx="1765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7" descr="Christian Civil Wa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20200" y="5181600"/>
            <a:ext cx="152400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4" descr="http://images.elfwood.com/art/t/o/torch/after_a_bloody_batt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54400"/>
            <a:ext cx="17653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www.parkercounselinginc.com/images/RET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34892" y="-228600"/>
            <a:ext cx="8874225" cy="1862048"/>
          </a:xfrm>
          <a:prstGeom prst="rect">
            <a:avLst/>
          </a:prstGeom>
          <a:noFill/>
        </p:spPr>
        <p:txBody>
          <a:bodyPr wrap="none">
            <a:spAutoFit/>
          </a:bodyPr>
          <a:lstStyle/>
          <a:p>
            <a:pPr algn="ctr">
              <a:defRPr/>
            </a:pPr>
            <a:r>
              <a:rPr lang="en-US" sz="11500" b="1" dirty="0">
                <a:ln w="19050">
                  <a:solidFill>
                    <a:schemeClr val="tx2">
                      <a:tint val="1000"/>
                    </a:schemeClr>
                  </a:solidFill>
                  <a:prstDash val="solid"/>
                </a:ln>
                <a:solidFill>
                  <a:schemeClr val="accent3"/>
                </a:solidFill>
                <a:effectLst>
                  <a:glow rad="228600">
                    <a:schemeClr val="accent2">
                      <a:satMod val="175000"/>
                      <a:alpha val="40000"/>
                    </a:schemeClr>
                  </a:glow>
                  <a:outerShdw blurRad="50000" dist="50800" dir="7500000" algn="tl">
                    <a:srgbClr val="000000">
                      <a:shade val="5000"/>
                      <a:alpha val="35000"/>
                    </a:srgbClr>
                  </a:outerShdw>
                </a:effectLst>
              </a:rPr>
              <a:t>Unforgiveness</a:t>
            </a:r>
          </a:p>
        </p:txBody>
      </p:sp>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0" y="-1776"/>
            <a:ext cx="9144000" cy="5016758"/>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if you do not forgive men their sins, your Father will not forgive your sins.</a:t>
            </a:r>
          </a:p>
        </p:txBody>
      </p:sp>
      <p:sp>
        <p:nvSpPr>
          <p:cNvPr id="5" name="Rectangle 4"/>
          <p:cNvSpPr/>
          <p:nvPr/>
        </p:nvSpPr>
        <p:spPr>
          <a:xfrm>
            <a:off x="2006749" y="4988004"/>
            <a:ext cx="5130507" cy="1107996"/>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6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4">
                      <a:satMod val="175000"/>
                      <a:alpha val="40000"/>
                    </a:schemeClr>
                  </a:glow>
                  <a:outerShdw blurRad="88000" dist="50800" dir="5040000" algn="tl">
                    <a:schemeClr val="accent4">
                      <a:tint val="80000"/>
                      <a:satMod val="250000"/>
                      <a:alpha val="45000"/>
                    </a:schemeClr>
                  </a:outerShdw>
                </a:effectLst>
              </a:rPr>
              <a:t>Matthew 6:15</a:t>
            </a:r>
          </a:p>
        </p:txBody>
      </p:sp>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56322" name="Picture 6" descr="http://www.thatimayknowhim.co.uk/wp-content/uploads/2009/03/jesus_cleanses_tem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70803" y="5562600"/>
            <a:ext cx="2327881" cy="1323439"/>
          </a:xfrm>
          <a:prstGeom prst="rect">
            <a:avLst/>
          </a:prstGeom>
          <a:noFill/>
        </p:spPr>
        <p:txBody>
          <a:bodyPr wrap="none">
            <a:spAutoFit/>
          </a:bodyPr>
          <a:lstStyle/>
          <a:p>
            <a:pPr algn="ctr" fontAlgn="auto">
              <a:spcBef>
                <a:spcPts val="0"/>
              </a:spcBef>
              <a:spcAft>
                <a:spcPts val="0"/>
              </a:spcAft>
              <a:defRPr/>
            </a:pP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Leviticus</a:t>
            </a:r>
            <a:b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b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26:2</a:t>
            </a:r>
          </a:p>
        </p:txBody>
      </p:sp>
      <p:sp>
        <p:nvSpPr>
          <p:cNvPr id="4" name="Rectangle 3"/>
          <p:cNvSpPr/>
          <p:nvPr/>
        </p:nvSpPr>
        <p:spPr>
          <a:xfrm>
            <a:off x="0" y="2209800"/>
            <a:ext cx="9142732" cy="443198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Observe My Sabbaths &amp;</a:t>
            </a:r>
            <a:b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b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have reverence for</a:t>
            </a:r>
            <a:b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b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 My sanctuary.</a:t>
            </a:r>
            <a:b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b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I am the LORD.    </a:t>
            </a:r>
            <a:r>
              <a:rPr lang="en-US" sz="1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endParaRPr>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6146" name="Picture 2" descr="http://www.myreboundmedia.com/wp-content/uploads/2011/03/office-worker-frustration-thumb7417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95800" cy="4648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149" name="Picture 5" descr="http://knsfinancial.com/wp-content/uploads/2010/11/Paying-Mone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4914" y="2209800"/>
            <a:ext cx="4648200" cy="4648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1265076" y="-16066"/>
            <a:ext cx="6613862" cy="222586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8300"/>
              </a:lnSpc>
              <a:defRPr/>
            </a:pPr>
            <a:r>
              <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Keeping the</a:t>
            </a:r>
            <a:br>
              <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Lord’s day Holy</a:t>
            </a:r>
          </a:p>
        </p:txBody>
      </p: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 y="0"/>
            <a:ext cx="9144000" cy="550920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My house will be called a house of prayer for all nations…</a:t>
            </a:r>
          </a:p>
        </p:txBody>
      </p:sp>
      <p:sp>
        <p:nvSpPr>
          <p:cNvPr id="5" name="Rectangle 4"/>
          <p:cNvSpPr/>
          <p:nvPr/>
        </p:nvSpPr>
        <p:spPr>
          <a:xfrm>
            <a:off x="2475915" y="5791200"/>
            <a:ext cx="4192174" cy="1107996"/>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6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4">
                      <a:satMod val="175000"/>
                      <a:alpha val="40000"/>
                    </a:schemeClr>
                  </a:glow>
                  <a:outerShdw blurRad="88000" dist="50800" dir="5040000" algn="tl">
                    <a:schemeClr val="accent4">
                      <a:tint val="80000"/>
                      <a:satMod val="250000"/>
                      <a:alpha val="45000"/>
                    </a:schemeClr>
                  </a:outerShdw>
                </a:effectLst>
              </a:rPr>
              <a:t>Mark 11:17</a:t>
            </a:r>
          </a:p>
        </p:txBody>
      </p:sp>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urbancircus.co.uk/sitebuildercontent/sitebuilderpictures/troupeJuggl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29540"/>
            <a:ext cx="8915400" cy="923330"/>
          </a:xfrm>
          <a:prstGeom prst="rect">
            <a:avLst/>
          </a:prstGeom>
          <a:noFill/>
        </p:spPr>
        <p:txBody>
          <a:bodyPr>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The House of Entertainment</a:t>
            </a:r>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0"/>
            <a:ext cx="92011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29540"/>
            <a:ext cx="8915400" cy="923330"/>
          </a:xfrm>
          <a:prstGeom prst="rect">
            <a:avLst/>
          </a:prstGeom>
          <a:noFill/>
        </p:spPr>
        <p:txBody>
          <a:bodyPr>
            <a:spAutoFit/>
          </a:bodyPr>
          <a:lstStyle/>
          <a:p>
            <a:pPr algn="ctr" fontAlgn="auto">
              <a:spcBef>
                <a:spcPts val="0"/>
              </a:spcBef>
              <a:spcAft>
                <a:spcPts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The House of Show</a:t>
            </a:r>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defendingcontending.files.wordpress.com/2010/06/sleeping-in-chur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7926"/>
            <a:ext cx="8915400" cy="2272417"/>
          </a:xfrm>
          <a:prstGeom prst="rect">
            <a:avLst/>
          </a:prstGeom>
          <a:noFill/>
        </p:spPr>
        <p:txBody>
          <a:bodyPr>
            <a:spAutoFit/>
          </a:bodyPr>
          <a:lstStyle/>
          <a:p>
            <a:pPr fontAlgn="auto">
              <a:lnSpc>
                <a:spcPts val="8500"/>
              </a:lnSpc>
              <a:spcBef>
                <a:spcPts val="0"/>
              </a:spcBef>
              <a:spcAft>
                <a:spcPts val="0"/>
              </a:spcAft>
              <a:defRPr/>
            </a:pPr>
            <a:r>
              <a:rPr lang="en-US" sz="80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Prayerless</a:t>
            </a: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
            </a:r>
            <a:b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br>
            <a:r>
              <a:rPr 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Christians</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1"/>
          <p:cNvGrpSpPr>
            <a:grpSpLocks/>
          </p:cNvGrpSpPr>
          <p:nvPr/>
        </p:nvGrpSpPr>
        <p:grpSpPr bwMode="auto">
          <a:xfrm>
            <a:off x="0" y="0"/>
            <a:ext cx="9144000" cy="6858000"/>
            <a:chOff x="0" y="0"/>
            <a:chExt cx="9144000" cy="6858000"/>
          </a:xfrm>
        </p:grpSpPr>
        <p:pic>
          <p:nvPicPr>
            <p:cNvPr id="624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1563"/>
              <a:ext cx="9144000" cy="648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0" y="0"/>
              <a:ext cx="9144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a:xfrm>
            <a:off x="0" y="-228600"/>
            <a:ext cx="9144000" cy="1323439"/>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fontAlgn="auto">
              <a:spcBef>
                <a:spcPts val="0"/>
              </a:spcBef>
              <a:spcAft>
                <a:spcPts val="0"/>
              </a:spcAft>
              <a:defRPr/>
            </a:pPr>
            <a:r>
              <a:rPr lang="en-US" sz="8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mn-lt"/>
                <a:cs typeface="+mn-cs"/>
              </a:rPr>
              <a:t>Worldly &amp; Lukewarm </a:t>
            </a:r>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http://www.xconomy.com/wordpress/wp-content/images/2008/12/lightbulb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47800"/>
            <a:ext cx="9169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2" descr="http://www.xconomy.com/wordpress/wp-content/images/2008/12/lightbulb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69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6200" y="0"/>
            <a:ext cx="9144000" cy="5262979"/>
          </a:xfrm>
          <a:prstGeom prst="rect">
            <a:avLst/>
          </a:prstGeom>
          <a:noFill/>
        </p:spPr>
        <p:txBody>
          <a:bodyPr>
            <a:spAutoFit/>
          </a:bodyPr>
          <a:lstStyle/>
          <a:p>
            <a:pPr>
              <a:defRPr/>
            </a:pPr>
            <a:r>
              <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rPr>
              <a:t>You are the salt of the earth. But if the salt loses its saltiness, how can it be made salty again? It is no longer good for anything, except to be thrown out and trampled underfoot.</a:t>
            </a:r>
          </a:p>
          <a:p>
            <a:pPr>
              <a:defRPr/>
            </a:pP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4"/>
          <p:cNvSpPr/>
          <p:nvPr/>
        </p:nvSpPr>
        <p:spPr>
          <a:xfrm>
            <a:off x="5262028" y="3573959"/>
            <a:ext cx="3653372" cy="769441"/>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4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-Matthew 5:13</a:t>
            </a: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youthradio.org/files/yr_media/00/00/00/00/05/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228600"/>
            <a:ext cx="9144000" cy="1323439"/>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fontAlgn="auto">
              <a:spcBef>
                <a:spcPts val="0"/>
              </a:spcBef>
              <a:spcAft>
                <a:spcPts val="0"/>
              </a:spcAft>
              <a:defRPr/>
            </a:pPr>
            <a:r>
              <a:rPr lang="en-US" sz="8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mn-lt"/>
                <a:cs typeface="+mn-cs"/>
              </a:rPr>
              <a:t>Worldly &amp; Lukewarm </a:t>
            </a:r>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pwindia.in/Libraries/People/amercan_reading.sflb.ash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8" y="0"/>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228600"/>
            <a:ext cx="9144000" cy="1323439"/>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fontAlgn="auto">
              <a:spcBef>
                <a:spcPts val="0"/>
              </a:spcBef>
              <a:spcAft>
                <a:spcPts val="0"/>
              </a:spcAft>
              <a:defRPr/>
            </a:pPr>
            <a:r>
              <a:rPr lang="en-US" sz="8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4">
                      <a:satMod val="175000"/>
                      <a:alpha val="40000"/>
                    </a:schemeClr>
                  </a:glow>
                  <a:outerShdw blurRad="88000" dist="50800" dir="5040000" algn="tl">
                    <a:schemeClr val="accent4">
                      <a:tint val="80000"/>
                      <a:satMod val="250000"/>
                      <a:alpha val="45000"/>
                    </a:schemeClr>
                  </a:outerShdw>
                </a:effectLst>
                <a:latin typeface="+mn-lt"/>
                <a:cs typeface="+mn-cs"/>
              </a:rPr>
              <a:t>Worldly &amp; Lukewarm </a:t>
            </a:r>
          </a:p>
        </p:txBody>
      </p:sp>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228600"/>
            <a:ext cx="9144000" cy="1323439"/>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fontAlgn="auto">
              <a:spcBef>
                <a:spcPts val="0"/>
              </a:spcBef>
              <a:spcAft>
                <a:spcPts val="0"/>
              </a:spcAft>
              <a:defRPr/>
            </a:pPr>
            <a:r>
              <a:rPr lang="en-US" sz="8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4">
                      <a:satMod val="175000"/>
                      <a:alpha val="40000"/>
                    </a:schemeClr>
                  </a:glow>
                  <a:outerShdw blurRad="88000" dist="50800" dir="5040000" algn="tl">
                    <a:schemeClr val="accent4">
                      <a:tint val="80000"/>
                      <a:satMod val="250000"/>
                      <a:alpha val="45000"/>
                    </a:schemeClr>
                  </a:outerShdw>
                </a:effectLst>
                <a:latin typeface="+mn-lt"/>
                <a:cs typeface="+mn-cs"/>
              </a:rPr>
              <a:t>Worldly &amp; Lukewarm </a:t>
            </a:r>
          </a:p>
        </p:txBody>
      </p:sp>
      <p:sp>
        <p:nvSpPr>
          <p:cNvPr id="66564" name="AutoShape 2" descr="http://www.footballfancast.com/wiki/images/9/97/Mexico_Fans_1.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5439" r="5437"/>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5486400"/>
            <a:ext cx="9144000" cy="144655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Return of Christ</a:t>
            </a:r>
          </a:p>
        </p:txBody>
      </p:sp>
      <p:sp>
        <p:nvSpPr>
          <p:cNvPr id="67588" name="AutoShape 2" descr="http://www.footballfancast.com/wiki/images/9/97/Mexico_Fans_1.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descr="M:\Church\IPad_Pictures\EndTimes\Slide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377063" y="6088559"/>
            <a:ext cx="2690737" cy="769441"/>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4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1">
                      <a:satMod val="175000"/>
                      <a:alpha val="40000"/>
                    </a:schemeClr>
                  </a:glow>
                  <a:outerShdw blurRad="88000" dist="50800" dir="5040000" algn="tl">
                    <a:schemeClr val="accent4">
                      <a:tint val="80000"/>
                      <a:satMod val="250000"/>
                      <a:alpha val="45000"/>
                    </a:schemeClr>
                  </a:outerShdw>
                </a:effectLst>
              </a:rPr>
              <a:t>Luke 17:34</a:t>
            </a:r>
          </a:p>
        </p:txBody>
      </p:sp>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91471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ts val="7600"/>
              </a:lnSpc>
              <a:defRPr/>
            </a:pP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on that night two people will be in one bed; one will be taken &amp; the other left. Two women will be grinding grain together; one will </a:t>
            </a:r>
            <a:r>
              <a:rPr lang="en-US" sz="6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 taken, the other left.</a:t>
            </a:r>
          </a:p>
        </p:txBody>
      </p:sp>
      <p:sp>
        <p:nvSpPr>
          <p:cNvPr id="5" name="Rectangle 4"/>
          <p:cNvSpPr/>
          <p:nvPr/>
        </p:nvSpPr>
        <p:spPr>
          <a:xfrm>
            <a:off x="6743390" y="0"/>
            <a:ext cx="2462918" cy="707886"/>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4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1">
                      <a:satMod val="175000"/>
                      <a:alpha val="40000"/>
                    </a:schemeClr>
                  </a:glow>
                  <a:outerShdw blurRad="88000" dist="50800" dir="5040000" algn="tl">
                    <a:schemeClr val="accent4">
                      <a:tint val="80000"/>
                      <a:satMod val="250000"/>
                      <a:alpha val="45000"/>
                    </a:schemeClr>
                  </a:outerShdw>
                </a:effectLst>
              </a:rPr>
              <a:t>Luke 17:34</a:t>
            </a: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shammahchurch.com/wp-content/uploads/2011/04/virgins-foolish-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97385" y="5581471"/>
            <a:ext cx="7749237" cy="1200329"/>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50" dirty="0">
                <a:ln w="11430"/>
                <a:gradFill>
                  <a:gsLst>
                    <a:gs pos="25000">
                      <a:schemeClr val="accent2">
                        <a:satMod val="155000"/>
                      </a:schemeClr>
                    </a:gs>
                    <a:gs pos="100000">
                      <a:schemeClr val="accent2">
                        <a:shade val="45000"/>
                        <a:satMod val="165000"/>
                      </a:schemeClr>
                    </a:gs>
                  </a:gsLst>
                  <a:lin ang="5400000"/>
                </a:gradFill>
                <a:effectLst>
                  <a:glow rad="228600">
                    <a:schemeClr val="accent2">
                      <a:satMod val="175000"/>
                      <a:alpha val="40000"/>
                    </a:schemeClr>
                  </a:glow>
                  <a:outerShdw blurRad="76200" dist="50800" dir="5400000" algn="tl" rotWithShape="0">
                    <a:srgbClr val="000000">
                      <a:alpha val="65000"/>
                    </a:srgbClr>
                  </a:outerShdw>
                </a:effectLst>
                <a:latin typeface="Lucida Calligraphy" pitchFamily="66" charset="0"/>
              </a:rPr>
              <a:t>Foolish Virgins</a:t>
            </a:r>
          </a:p>
        </p:txBody>
      </p:sp>
      <p:sp>
        <p:nvSpPr>
          <p:cNvPr id="5" name="Rectangle 4"/>
          <p:cNvSpPr/>
          <p:nvPr/>
        </p:nvSpPr>
        <p:spPr>
          <a:xfrm>
            <a:off x="63500" y="-60186"/>
            <a:ext cx="2779479" cy="707886"/>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4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Matthew 25</a:t>
            </a:r>
          </a:p>
        </p:txBody>
      </p:sp>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M:\Church\IPad_Pictures\EndTimes\Slide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l="10001" t="9100" r="9999" b="26773"/>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mormonbible.org/wp-content/uploads/2009/10/noah-ark-morm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4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73918"/>
            <a:ext cx="8915400" cy="2593082"/>
          </a:xfrm>
          <a:prstGeom prst="rect">
            <a:avLst/>
          </a:prstGeom>
          <a:noFill/>
        </p:spPr>
        <p:txBody>
          <a:bodyPr>
            <a:spAutoFit/>
          </a:bodyPr>
          <a:lstStyle/>
          <a:p>
            <a:pPr fontAlgn="auto">
              <a:lnSpc>
                <a:spcPts val="6400"/>
              </a:lnSpc>
              <a:spcBef>
                <a:spcPts val="0"/>
              </a:spcBef>
              <a:spcAft>
                <a:spcPts val="0"/>
              </a:spcAft>
              <a:defRPr/>
            </a:pPr>
            <a:r>
              <a:rPr lang="en-US" sz="7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cs typeface="+mn-cs"/>
              </a:rPr>
              <a:t>Unprepared</a:t>
            </a:r>
            <a:br>
              <a:rPr lang="en-US" sz="7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cs typeface="+mn-cs"/>
              </a:rPr>
            </a:br>
            <a:r>
              <a:rPr lang="en-US" sz="7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cs typeface="+mn-cs"/>
              </a:rPr>
              <a:t>for the</a:t>
            </a:r>
            <a:br>
              <a:rPr lang="en-US" sz="7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cs typeface="+mn-cs"/>
              </a:rPr>
            </a:br>
            <a:r>
              <a:rPr lang="en-US" sz="7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cs typeface="+mn-cs"/>
              </a:rPr>
              <a:t>End Times</a:t>
            </a:r>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 y="76200"/>
            <a:ext cx="8915400" cy="1754326"/>
          </a:xfrm>
          <a:prstGeom prst="rect">
            <a:avLst/>
          </a:prstGeom>
          <a:noFill/>
        </p:spPr>
        <p:txBody>
          <a:bodyPr>
            <a:spAutoFit/>
          </a:bodyPr>
          <a:lstStyle/>
          <a:p>
            <a:pPr fontAlgn="auto">
              <a:spcBef>
                <a:spcPts val="0"/>
              </a:spcBef>
              <a:spcAft>
                <a:spcPts val="0"/>
              </a:spcAft>
              <a:defRPr/>
            </a:pP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Goldstone" pitchFamily="2" charset="0"/>
                <a:cs typeface="+mn-cs"/>
              </a:rPr>
              <a:t>Too</a:t>
            </a:r>
            <a:b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Goldstone" pitchFamily="2" charset="0"/>
                <a:cs typeface="+mn-cs"/>
              </a:rPr>
            </a:br>
            <a:r>
              <a:rPr lang="en-US" sz="5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Goldstone" pitchFamily="2" charset="0"/>
                <a:cs typeface="+mn-cs"/>
              </a:rPr>
              <a:t>Late!</a:t>
            </a:r>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raisetheeup.com/wp-content/uploads/2010/01/Prosperity-Gosp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markmeynell.files.wordpress.com/2010/07/time-prosperity-gosp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63"/>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1" y="533400"/>
            <a:ext cx="9143990" cy="2900794"/>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lnSpc>
                <a:spcPts val="7300"/>
              </a:lnSpc>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In the New Testament account,</a:t>
            </a: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 </a:t>
            </a: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who was most eager to</a:t>
            </a:r>
          </a:p>
          <a:p>
            <a:pPr algn="ctr" fontAlgn="auto">
              <a:lnSpc>
                <a:spcPts val="7300"/>
              </a:lnSpc>
              <a:spcBef>
                <a:spcPts val="0"/>
              </a:spcBef>
              <a:spcAft>
                <a:spcPts val="0"/>
              </a:spcAft>
              <a:defRPr/>
            </a:pP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have their family saved?</a:t>
            </a:r>
          </a:p>
        </p:txBody>
      </p:sp>
      <p:pic>
        <p:nvPicPr>
          <p:cNvPr id="17410" name="Picture 2" descr="http://www.glamour.com/images/sex-love-life/2009/03/0302-thinking-about-being-friends_l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9232" y="3047999"/>
            <a:ext cx="4224770" cy="382524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2640226" y="-76200"/>
            <a:ext cx="3863557" cy="923330"/>
          </a:xfrm>
          <a:prstGeom prst="rect">
            <a:avLst/>
          </a:prstGeom>
          <a:noFill/>
        </p:spPr>
        <p:txBody>
          <a:bodyPr wrap="none">
            <a:spAutoFit/>
          </a:bodyPr>
          <a:lstStyle/>
          <a:p>
            <a:pPr algn="ctr" fontAlgn="auto">
              <a:spcBef>
                <a:spcPts val="0"/>
              </a:spcBef>
              <a:spcAft>
                <a:spcPts val="0"/>
              </a:spcAft>
              <a:defRPr/>
            </a:pP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Bible Trivia</a:t>
            </a:r>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 y="3200401"/>
            <a:ext cx="3708936" cy="3657600"/>
          </a:xfrm>
          <a:prstGeom prst="rect">
            <a:avLst/>
          </a:prstGeom>
          <a:noFill/>
          <a:ln>
            <a:noFill/>
          </a:ln>
          <a:effectLst>
            <a:outerShdw dist="35921" dir="2700000" algn="ctr" rotWithShape="0">
              <a:schemeClr val="bg2"/>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M:\Church\IPad_Pictures\J-Parables\RichManLazarus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6200" y="-304800"/>
            <a:ext cx="8915400" cy="1446550"/>
          </a:xfrm>
          <a:prstGeom prst="rect">
            <a:avLst/>
          </a:prstGeom>
          <a:noFill/>
        </p:spPr>
        <p:txBody>
          <a:bodyPr>
            <a:spAutoFit/>
          </a:bodyPr>
          <a:lstStyle/>
          <a:p>
            <a:pPr fontAlgn="auto">
              <a:spcBef>
                <a:spcPts val="0"/>
              </a:spcBef>
              <a:spcAft>
                <a:spcPts val="0"/>
              </a:spcAft>
              <a:defRPr/>
            </a:pPr>
            <a:r>
              <a:rPr lang="en-US" sz="88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Bailey'sCar" pitchFamily="2" charset="0"/>
                <a:cs typeface="+mn-cs"/>
              </a:rPr>
              <a:t>The Rich Man</a:t>
            </a:r>
          </a:p>
        </p:txBody>
      </p:sp>
      <p:sp>
        <p:nvSpPr>
          <p:cNvPr id="2" name="Rectangle 1"/>
          <p:cNvSpPr/>
          <p:nvPr/>
        </p:nvSpPr>
        <p:spPr>
          <a:xfrm>
            <a:off x="-23737" y="6164759"/>
            <a:ext cx="2690737" cy="769441"/>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4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glow rad="228600">
                    <a:schemeClr val="accent4">
                      <a:satMod val="175000"/>
                      <a:alpha val="40000"/>
                    </a:schemeClr>
                  </a:glow>
                  <a:outerShdw blurRad="88000" dist="50800" dir="5040000" algn="tl">
                    <a:schemeClr val="accent4">
                      <a:tint val="80000"/>
                      <a:satMod val="250000"/>
                      <a:alpha val="45000"/>
                    </a:schemeClr>
                  </a:outerShdw>
                </a:effectLst>
              </a:rPr>
              <a:t>Luke 16:19</a:t>
            </a:r>
          </a:p>
        </p:txBody>
      </p:sp>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81868" y="0"/>
            <a:ext cx="9138332" cy="78483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45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Firestarter" pitchFamily="2" charset="0"/>
                <a:cs typeface="+mn-cs"/>
              </a:rPr>
              <a:t>Hold the Fire and Brimstone</a:t>
            </a:r>
          </a:p>
        </p:txBody>
      </p:sp>
      <p:pic>
        <p:nvPicPr>
          <p:cNvPr id="78851" name="Picture 6" descr="latimes.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38" y="838200"/>
            <a:ext cx="46196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4"/>
          <p:cNvSpPr txBox="1">
            <a:spLocks noChangeArrowheads="1"/>
          </p:cNvSpPr>
          <p:nvPr/>
        </p:nvSpPr>
        <p:spPr bwMode="auto">
          <a:xfrm>
            <a:off x="96838" y="1552575"/>
            <a:ext cx="56943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3600"/>
              <a:t>The Mention of Hell from Pulpits is at an all-time low.</a:t>
            </a:r>
          </a:p>
        </p:txBody>
      </p:sp>
      <p:sp>
        <p:nvSpPr>
          <p:cNvPr id="78853" name="Rectangle 5"/>
          <p:cNvSpPr>
            <a:spLocks noChangeArrowheads="1"/>
          </p:cNvSpPr>
          <p:nvPr/>
        </p:nvSpPr>
        <p:spPr bwMode="auto">
          <a:xfrm>
            <a:off x="4902200" y="1017588"/>
            <a:ext cx="1908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t>June 19, 2002</a:t>
            </a:r>
          </a:p>
        </p:txBody>
      </p:sp>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2743200"/>
            <a:ext cx="4876800" cy="4147457"/>
          </a:xfrm>
          <a:prstGeom prst="rect">
            <a:avLst/>
          </a:prstGeom>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754188"/>
            <a:ext cx="4641850" cy="513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 y="2743200"/>
            <a:ext cx="4876800" cy="4147457"/>
          </a:xfrm>
          <a:prstGeom prst="rect">
            <a:avLst/>
          </a:prstGeom>
          <a:ln>
            <a:noFill/>
          </a:ln>
          <a:effectLst>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eyeonapologetics.com/blog/wp-content/uploads/2010/04/Chip-Thompson-Witnessing-in-Manti-U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2" descr="http://eyeonapologetics.com/blog/wp-content/uploads/2010/04/Chip-Thompson-Witnessing-in-Manti-U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3400"/>
            <a:ext cx="91440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8850" y="5440740"/>
            <a:ext cx="5874750" cy="156966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1">
                      <a:satMod val="175000"/>
                      <a:alpha val="40000"/>
                    </a:schemeClr>
                  </a:glow>
                  <a:outerShdw blurRad="50800" dist="39000" dir="5460000" algn="tl">
                    <a:srgbClr val="000000">
                      <a:alpha val="38000"/>
                    </a:srgbClr>
                  </a:outerShdw>
                </a:effectLst>
              </a:rPr>
              <a:t>Evangelism</a:t>
            </a:r>
          </a:p>
        </p:txBody>
      </p:sp>
      <p:sp>
        <p:nvSpPr>
          <p:cNvPr id="5" name="Rectangle 4"/>
          <p:cNvSpPr/>
          <p:nvPr/>
        </p:nvSpPr>
        <p:spPr>
          <a:xfrm>
            <a:off x="0" y="70042"/>
            <a:ext cx="9144000" cy="1352358"/>
          </a:xfrm>
          <a:prstGeom prst="rect">
            <a:avLst/>
          </a:prstGeom>
          <a:noFill/>
        </p:spPr>
        <p:txBody>
          <a:bodyPr>
            <a:spAutoFit/>
          </a:bodyPr>
          <a:lstStyle/>
          <a:p>
            <a:pPr>
              <a:lnSpc>
                <a:spcPts val="4800"/>
              </a:lnSpc>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chemeClr val="accent6">
                      <a:satMod val="175000"/>
                      <a:alpha val="40000"/>
                    </a:schemeClr>
                  </a:glow>
                  <a:outerShdw blurRad="50800" algn="tl" rotWithShape="0">
                    <a:srgbClr val="000000"/>
                  </a:outerShdw>
                </a:effectLst>
              </a:rPr>
              <a:t>The Harvest is plentiful, </a:t>
            </a:r>
            <a:b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chemeClr val="accent6">
                      <a:satMod val="175000"/>
                      <a:alpha val="40000"/>
                    </a:schemeClr>
                  </a:glow>
                  <a:outerShdw blurRad="50800" algn="tl" rotWithShape="0">
                    <a:srgbClr val="000000"/>
                  </a:outerShdw>
                </a:effectLst>
              </a:rPr>
            </a:b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63500">
                    <a:schemeClr val="accent6">
                      <a:satMod val="175000"/>
                      <a:alpha val="40000"/>
                    </a:schemeClr>
                  </a:glow>
                  <a:outerShdw blurRad="50800" algn="tl" rotWithShape="0">
                    <a:srgbClr val="000000"/>
                  </a:outerShdw>
                </a:effectLst>
              </a:rPr>
              <a:t>but the laborers are few.</a:t>
            </a:r>
          </a:p>
        </p:txBody>
      </p:sp>
      <p:sp>
        <p:nvSpPr>
          <p:cNvPr id="6" name="Rectangle 5"/>
          <p:cNvSpPr/>
          <p:nvPr/>
        </p:nvSpPr>
        <p:spPr>
          <a:xfrm>
            <a:off x="6964853" y="-76200"/>
            <a:ext cx="2203232" cy="707886"/>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4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Luke 10:2</a:t>
            </a:r>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Snake Bite a Bi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40700" y="-45660"/>
            <a:ext cx="8929046" cy="156966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lood Of Dracula" pitchFamily="2" charset="0"/>
                <a:cs typeface="+mn-cs"/>
              </a:rPr>
              <a:t>Deadly Mistakes</a:t>
            </a:r>
          </a:p>
        </p:txBody>
      </p:sp>
      <p:sp>
        <p:nvSpPr>
          <p:cNvPr id="5" name="Rectangle 4"/>
          <p:cNvSpPr/>
          <p:nvPr/>
        </p:nvSpPr>
        <p:spPr>
          <a:xfrm>
            <a:off x="1143000" y="1219200"/>
            <a:ext cx="7565148" cy="1107996"/>
          </a:xfrm>
          <a:prstGeom prst="rect">
            <a:avLst/>
          </a:prstGeom>
          <a:noFill/>
        </p:spPr>
        <p:txBody>
          <a:bodyPr wrap="none">
            <a:spAutoFit/>
          </a:bodyPr>
          <a:lstStyle/>
          <a:p>
            <a:pPr fontAlgn="auto">
              <a:spcBef>
                <a:spcPts val="0"/>
              </a:spcBef>
              <a:spcAft>
                <a:spcPts val="0"/>
              </a:spcAft>
              <a:defRPr/>
            </a:pPr>
            <a:r>
              <a:rPr lang="en-US" sz="6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n-lt"/>
                <a:cs typeface="+mn-cs"/>
              </a:rPr>
              <a:t>by the people of God</a:t>
            </a:r>
          </a:p>
        </p:txBody>
      </p:sp>
      <p:pic>
        <p:nvPicPr>
          <p:cNvPr id="9" name="Picture 2" descr="Snake Bite a Bir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69380" y="5158740"/>
            <a:ext cx="2636520" cy="20574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turbo.indyposted.com/wp-content/uploads/2010/12/shark-atta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1680" y="5562600"/>
            <a:ext cx="8839920" cy="1323439"/>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8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Don’t FEAR the Lord</a:t>
            </a:r>
          </a:p>
        </p:txBody>
      </p:sp>
      <p:sp>
        <p:nvSpPr>
          <p:cNvPr id="5" name="Rectangle 4"/>
          <p:cNvSpPr/>
          <p:nvPr/>
        </p:nvSpPr>
        <p:spPr>
          <a:xfrm>
            <a:off x="-76200" y="-228600"/>
            <a:ext cx="4108112"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Reason #1</a:t>
            </a:r>
          </a:p>
        </p:txBody>
      </p:sp>
      <p:pic>
        <p:nvPicPr>
          <p:cNvPr id="81925" name="Picture 5" descr="http://listverse.files.wordpress.com/2007/10/falling-top-of-build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228600"/>
            <a:ext cx="9207500" cy="698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0"/>
            <a:ext cx="91551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5" descr="http://listverse.files.wordpress.com/2007/10/falling-top-of-build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458788"/>
            <a:ext cx="9129713" cy="684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044476"/>
            <a:ext cx="9144000" cy="3416320"/>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fontAlgn="auto">
              <a:spcBef>
                <a:spcPts val="0"/>
              </a:spcBef>
              <a:spcAft>
                <a:spcPts val="0"/>
              </a:spcAft>
              <a:defRPr/>
            </a:pP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Don’t</a:t>
            </a:r>
          </a:p>
          <a:p>
            <a:pPr algn="r" fontAlgn="auto">
              <a:spcBef>
                <a:spcPts val="0"/>
              </a:spcBef>
              <a:spcAft>
                <a:spcPts val="0"/>
              </a:spcAft>
              <a:defRPr/>
            </a:pP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REVERENCE</a:t>
            </a:r>
          </a:p>
          <a:p>
            <a:pPr algn="r" fontAlgn="auto">
              <a:spcBef>
                <a:spcPts val="0"/>
              </a:spcBef>
              <a:spcAft>
                <a:spcPts val="0"/>
              </a:spcAft>
              <a:defRPr/>
            </a:pPr>
            <a:r>
              <a:rPr lang="en-US" sz="7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the Lord</a:t>
            </a:r>
          </a:p>
        </p:txBody>
      </p:sp>
      <p:sp>
        <p:nvSpPr>
          <p:cNvPr id="5" name="Rectangle 4"/>
          <p:cNvSpPr/>
          <p:nvPr/>
        </p:nvSpPr>
        <p:spPr>
          <a:xfrm>
            <a:off x="3935061" y="-85130"/>
            <a:ext cx="4980339" cy="144655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Reason #2</a:t>
            </a:r>
          </a:p>
        </p:txBody>
      </p:sp>
      <p:sp>
        <p:nvSpPr>
          <p:cNvPr id="82950" name="AutoShape 8" descr="http://2.bp.blogspot.com/_KpqQ9rqe9aQ/SZGrk_XDlqI/AAAAAAAAD9c/hp9URoL3Oto/s320/grand-canyon-almost-darwin-award-winner-2.jpg"/>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2951" name="AutoShape 10" descr="http://2.bp.blogspot.com/_KpqQ9rqe9aQ/SZGrk_XDlqI/AAAAAAAAD9c/hp9URoL3Oto/s320/grand-canyon-almost-darwin-award-winner-2.jpg"/>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5828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514350"/>
            <a:ext cx="9158288" cy="634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9796" y="838200"/>
            <a:ext cx="8892563" cy="110799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Bef>
                <a:spcPts val="0"/>
              </a:spcBef>
              <a:spcAft>
                <a:spcPts val="0"/>
              </a:spcAft>
              <a:defRPr/>
            </a:pPr>
            <a:r>
              <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Don’t LISTEN to the Lord</a:t>
            </a:r>
          </a:p>
        </p:txBody>
      </p:sp>
      <p:sp>
        <p:nvSpPr>
          <p:cNvPr id="5" name="Rectangle 4"/>
          <p:cNvSpPr/>
          <p:nvPr/>
        </p:nvSpPr>
        <p:spPr>
          <a:xfrm>
            <a:off x="-14208" y="-85130"/>
            <a:ext cx="4108112" cy="120032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Reason #3</a:t>
            </a:r>
          </a:p>
        </p:txBody>
      </p:sp>
    </p:spTree>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8" y="-1588"/>
            <a:ext cx="9144001" cy="75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81131" y="33011"/>
            <a:ext cx="7781747" cy="2252989"/>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8300"/>
              </a:lnSpc>
              <a:defRPr/>
            </a:pP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Avoiding Deadly</a:t>
            </a:r>
            <a:b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Mistakes</a:t>
            </a:r>
          </a:p>
        </p:txBody>
      </p:sp>
    </p:spTree>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hadassahsabo.files.wordpress.com/2009/11/the-end-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pagog.com/pics/2007/september/10/darwin_awards_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0"/>
            <a:ext cx="9132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7606</TotalTime>
  <Words>1525</Words>
  <Application>Microsoft Office PowerPoint</Application>
  <PresentationFormat>On-screen Show (4:3)</PresentationFormat>
  <Paragraphs>210</Paragraphs>
  <Slides>83</Slides>
  <Notes>3</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dc:creator>
  <cp:lastModifiedBy>Robert</cp:lastModifiedBy>
  <cp:revision>202</cp:revision>
  <dcterms:created xsi:type="dcterms:W3CDTF">2011-05-08T21:46:45Z</dcterms:created>
  <dcterms:modified xsi:type="dcterms:W3CDTF">2011-06-14T22:36:39Z</dcterms:modified>
</cp:coreProperties>
</file>